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01C245E-D8D1-4F77-B9C0-D2EA1D0D85D8}" type="datetimeFigureOut">
              <a:rPr lang="fa-IR">
                <a:solidFill>
                  <a:srgbClr val="DBF5F9">
                    <a:shade val="90000"/>
                  </a:srgbClr>
                </a:solidFill>
              </a:rPr>
              <a:pPr>
                <a:defRPr/>
              </a:pPr>
              <a:t>10/01/1438</a:t>
            </a:fld>
            <a:endParaRPr lang="fa-IR">
              <a:solidFill>
                <a:srgbClr val="DBF5F9">
                  <a:shade val="90000"/>
                </a:srgbClr>
              </a:solidFill>
              <a:cs typeface="Tahoma" pitchFamily="34" charset="0"/>
            </a:endParaRPr>
          </a:p>
        </p:txBody>
      </p:sp>
      <p:sp>
        <p:nvSpPr>
          <p:cNvPr id="5" name="Footer Placeholder 18"/>
          <p:cNvSpPr>
            <a:spLocks noGrp="1"/>
          </p:cNvSpPr>
          <p:nvPr>
            <p:ph type="ftr" sz="quarter" idx="11"/>
          </p:nvPr>
        </p:nvSpPr>
        <p:spPr/>
        <p:txBody>
          <a:bodyPr/>
          <a:lstStyle>
            <a:lvl1pPr>
              <a:defRPr/>
            </a:lvl1pPr>
          </a:lstStyle>
          <a:p>
            <a:pPr>
              <a:defRPr/>
            </a:pPr>
            <a:endParaRPr lang="fa-IR">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lvl1pPr>
          </a:lstStyle>
          <a:p>
            <a:pPr>
              <a:defRPr/>
            </a:pPr>
            <a:fld id="{C8C2A57C-C76F-4CBF-8FC6-01C2BF3FBD65}" type="slidenum">
              <a:rPr lang="fa-IR">
                <a:solidFill>
                  <a:srgbClr val="DBF5F9">
                    <a:shade val="90000"/>
                  </a:srgbClr>
                </a:solidFill>
              </a:rPr>
              <a:pPr>
                <a:defRPr/>
              </a:pPr>
              <a:t>‹#›</a:t>
            </a:fld>
            <a:endParaRPr lang="fa-IR">
              <a:solidFill>
                <a:srgbClr val="DBF5F9">
                  <a:shade val="90000"/>
                </a:srgbClr>
              </a:solidFill>
              <a:cs typeface="Tahoma"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D9694EE-07EB-4532-AE24-0E392479D4FB}"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5"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9AF0A7E4-8725-4806-90B9-095BA06B3E39}"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6839C5D-C37B-442C-A6F5-5C80F1E4F672}" type="datetimeFigureOut">
              <a:rPr lang="fa-IR">
                <a:solidFill>
                  <a:srgbClr val="DBF5F9">
                    <a:shade val="90000"/>
                  </a:srgbClr>
                </a:solidFill>
              </a:rPr>
              <a:pPr>
                <a:defRPr/>
              </a:pPr>
              <a:t>10/01/1438</a:t>
            </a:fld>
            <a:endParaRPr lang="fa-IR">
              <a:solidFill>
                <a:srgbClr val="DBF5F9">
                  <a:shade val="90000"/>
                </a:srgbClr>
              </a:solidFill>
              <a:cs typeface="Tahoma" pitchFamily="34" charset="0"/>
            </a:endParaRPr>
          </a:p>
        </p:txBody>
      </p:sp>
      <p:sp>
        <p:nvSpPr>
          <p:cNvPr id="5" name="Footer Placeholder 4"/>
          <p:cNvSpPr>
            <a:spLocks noGrp="1"/>
          </p:cNvSpPr>
          <p:nvPr>
            <p:ph type="ftr" sz="quarter" idx="11"/>
          </p:nvPr>
        </p:nvSpPr>
        <p:spPr/>
        <p:txBody>
          <a:bodyPr/>
          <a:lstStyle>
            <a:lvl1pPr>
              <a:defRPr/>
            </a:lvl1pPr>
          </a:lstStyle>
          <a:p>
            <a:pPr>
              <a:defRPr/>
            </a:pPr>
            <a:endParaRPr lang="fa-IR">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202B758A-BBDC-4DDC-853A-7C8704B0F362}" type="slidenum">
              <a:rPr lang="fa-IR">
                <a:solidFill>
                  <a:srgbClr val="DBF5F9">
                    <a:shade val="90000"/>
                  </a:srgbClr>
                </a:solidFill>
              </a:rPr>
              <a:pPr>
                <a:defRPr/>
              </a:pPr>
              <a:t>‹#›</a:t>
            </a:fld>
            <a:endParaRPr lang="fa-IR">
              <a:solidFill>
                <a:srgbClr val="DBF5F9">
                  <a:shade val="90000"/>
                </a:srgbClr>
              </a:solidFill>
              <a:cs typeface="Tahoma"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3A9C0FF-0CB3-4E28-96D0-B3C7175340CF}"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6"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6DBD078B-DBE8-4FD2-9DED-1C5FE6C87517}"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A4C2E776-509A-4F38-B07C-3AE4ED5D00F2}"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8"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66BCCC78-2A0F-4135-AAF8-34C8FD9980D8}"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6D187415-BF05-4FEF-8401-6F78602F15DF}"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4"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9E149075-F64A-40BE-A97E-289A20A640AC}"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B446988F-C4DB-43D4-A6AC-EC977F9D5F90}"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3"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12F841EA-B82D-45C4-B994-1245C2805AD6}"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FDAB960-B429-4CD1-AB75-A8F7691D7FBA}"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6"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1CF156E5-4312-4EB8-95CA-CF72254F4E99}"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pitchFamily="34" charset="0"/>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pitchFamily="34"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6517D6DD-C877-4680-B239-1355D0EC685F}"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10" name="Footer Placeholder 5"/>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42D57C8A-B7EF-44FC-992B-6938953F93ED}"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EA9E352C-DED7-4C74-8C9A-7FFAC899BE7A}"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5"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8E91C928-6397-4432-8665-A7063E3C3797}"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8DBE5FB-64C6-4649-9FEF-B878AC42E090}"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5" name="Footer Placeholder 21"/>
          <p:cNvSpPr>
            <a:spLocks noGrp="1"/>
          </p:cNvSpPr>
          <p:nvPr>
            <p:ph type="ftr" sz="quarter" idx="11"/>
          </p:nvPr>
        </p:nvSpPr>
        <p:spPr/>
        <p:txBody>
          <a:bodyPr/>
          <a:lstStyle>
            <a:lvl1pPr>
              <a:defRPr/>
            </a:lvl1pPr>
          </a:lstStyle>
          <a:p>
            <a:pPr>
              <a:defRPr/>
            </a:pPr>
            <a:endParaRPr lang="fa-IR">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73983FF7-4771-446A-8091-E2C37E720421}"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3657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3657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267200" y="1600200"/>
            <a:ext cx="3657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421438"/>
            <a:ext cx="2133600" cy="365125"/>
          </a:xfrm>
        </p:spPr>
        <p:txBody>
          <a:bodyPr/>
          <a:lstStyle>
            <a:lvl1pPr>
              <a:defRPr/>
            </a:lvl1pPr>
          </a:lstStyle>
          <a:p>
            <a:pPr>
              <a:defRPr/>
            </a:pPr>
            <a:fld id="{0BAE640B-6FF3-4D6D-B45C-1ADC005A4257}"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7" name="Footer Placeholder 6"/>
          <p:cNvSpPr>
            <a:spLocks noGrp="1"/>
          </p:cNvSpPr>
          <p:nvPr>
            <p:ph type="ftr" sz="quarter" idx="11"/>
          </p:nvPr>
        </p:nvSpPr>
        <p:spPr>
          <a:xfrm>
            <a:off x="3124200" y="6421438"/>
            <a:ext cx="2895600" cy="365125"/>
          </a:xfrm>
        </p:spPr>
        <p:txBody>
          <a:bodyPr/>
          <a:lstStyle>
            <a:lvl1pPr>
              <a:defRPr/>
            </a:lvl1pPr>
          </a:lstStyle>
          <a:p>
            <a:pPr>
              <a:defRPr/>
            </a:pPr>
            <a:endParaRPr lang="fa-IR">
              <a:solidFill>
                <a:srgbClr val="04617B">
                  <a:shade val="90000"/>
                </a:srgbClr>
              </a:solidFill>
            </a:endParaRPr>
          </a:p>
        </p:txBody>
      </p:sp>
      <p:sp>
        <p:nvSpPr>
          <p:cNvPr id="8" name="Slide Number Placeholder 7"/>
          <p:cNvSpPr>
            <a:spLocks noGrp="1"/>
          </p:cNvSpPr>
          <p:nvPr>
            <p:ph type="sldNum" sz="quarter" idx="12"/>
          </p:nvPr>
        </p:nvSpPr>
        <p:spPr>
          <a:xfrm>
            <a:off x="8153400" y="6421438"/>
            <a:ext cx="762000" cy="365125"/>
          </a:xfrm>
        </p:spPr>
        <p:txBody>
          <a:bodyPr/>
          <a:lstStyle>
            <a:lvl1pPr>
              <a:defRPr/>
            </a:lvl1pPr>
          </a:lstStyle>
          <a:p>
            <a:pPr>
              <a:defRPr/>
            </a:pPr>
            <a:fld id="{93C5D365-75C9-4CA7-98F7-103D0020DD3B}"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3657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267200" y="1600200"/>
            <a:ext cx="3657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3657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267200" y="3938588"/>
            <a:ext cx="3657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421438"/>
            <a:ext cx="2133600" cy="365125"/>
          </a:xfrm>
        </p:spPr>
        <p:txBody>
          <a:bodyPr/>
          <a:lstStyle>
            <a:lvl1pPr>
              <a:defRPr/>
            </a:lvl1pPr>
          </a:lstStyle>
          <a:p>
            <a:pPr>
              <a:defRPr/>
            </a:pPr>
            <a:fld id="{5022901A-CCB6-4C77-B410-A7BF15870A98}"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8" name="Footer Placeholder 7"/>
          <p:cNvSpPr>
            <a:spLocks noGrp="1"/>
          </p:cNvSpPr>
          <p:nvPr>
            <p:ph type="ftr" sz="quarter" idx="11"/>
          </p:nvPr>
        </p:nvSpPr>
        <p:spPr>
          <a:xfrm>
            <a:off x="3124200" y="6421438"/>
            <a:ext cx="2895600" cy="365125"/>
          </a:xfrm>
        </p:spPr>
        <p:txBody>
          <a:bodyPr/>
          <a:lstStyle>
            <a:lvl1pPr>
              <a:defRPr/>
            </a:lvl1pPr>
          </a:lstStyle>
          <a:p>
            <a:pPr>
              <a:defRPr/>
            </a:pPr>
            <a:endParaRPr lang="fa-IR">
              <a:solidFill>
                <a:srgbClr val="04617B">
                  <a:shade val="90000"/>
                </a:srgbClr>
              </a:solidFill>
            </a:endParaRPr>
          </a:p>
        </p:txBody>
      </p:sp>
      <p:sp>
        <p:nvSpPr>
          <p:cNvPr id="9" name="Slide Number Placeholder 8"/>
          <p:cNvSpPr>
            <a:spLocks noGrp="1"/>
          </p:cNvSpPr>
          <p:nvPr>
            <p:ph type="sldNum" sz="quarter" idx="12"/>
          </p:nvPr>
        </p:nvSpPr>
        <p:spPr>
          <a:xfrm>
            <a:off x="8153400" y="6421438"/>
            <a:ext cx="762000" cy="365125"/>
          </a:xfrm>
        </p:spPr>
        <p:txBody>
          <a:bodyPr/>
          <a:lstStyle>
            <a:lvl1pPr>
              <a:defRPr/>
            </a:lvl1pPr>
          </a:lstStyle>
          <a:p>
            <a:pPr>
              <a:defRPr/>
            </a:pPr>
            <a:fld id="{5356F85C-F8B0-450D-976D-7A2324C9A0D2}"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267200" y="1600200"/>
            <a:ext cx="3657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267200" y="3938588"/>
            <a:ext cx="3657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421438"/>
            <a:ext cx="2133600" cy="365125"/>
          </a:xfrm>
        </p:spPr>
        <p:txBody>
          <a:bodyPr/>
          <a:lstStyle>
            <a:lvl1pPr>
              <a:defRPr/>
            </a:lvl1pPr>
          </a:lstStyle>
          <a:p>
            <a:pPr>
              <a:defRPr/>
            </a:pPr>
            <a:fld id="{E5A62B4E-EBE9-4C02-8136-0B0AF2B996A2}" type="datetimeFigureOut">
              <a:rPr lang="fa-IR">
                <a:solidFill>
                  <a:srgbClr val="04617B">
                    <a:shade val="90000"/>
                  </a:srgbClr>
                </a:solidFill>
              </a:rPr>
              <a:pPr>
                <a:defRPr/>
              </a:pPr>
              <a:t>10/01/1438</a:t>
            </a:fld>
            <a:endParaRPr lang="fa-IR">
              <a:solidFill>
                <a:srgbClr val="04617B">
                  <a:shade val="90000"/>
                </a:srgbClr>
              </a:solidFill>
              <a:cs typeface="Tahoma" pitchFamily="34" charset="0"/>
            </a:endParaRPr>
          </a:p>
        </p:txBody>
      </p:sp>
      <p:sp>
        <p:nvSpPr>
          <p:cNvPr id="7" name="Footer Placeholder 6"/>
          <p:cNvSpPr>
            <a:spLocks noGrp="1"/>
          </p:cNvSpPr>
          <p:nvPr>
            <p:ph type="ftr" sz="quarter" idx="11"/>
          </p:nvPr>
        </p:nvSpPr>
        <p:spPr>
          <a:xfrm>
            <a:off x="3124200" y="6421438"/>
            <a:ext cx="2895600" cy="365125"/>
          </a:xfrm>
        </p:spPr>
        <p:txBody>
          <a:bodyPr/>
          <a:lstStyle>
            <a:lvl1pPr>
              <a:defRPr/>
            </a:lvl1pPr>
          </a:lstStyle>
          <a:p>
            <a:pPr>
              <a:defRPr/>
            </a:pPr>
            <a:endParaRPr lang="fa-IR">
              <a:solidFill>
                <a:srgbClr val="04617B">
                  <a:shade val="90000"/>
                </a:srgbClr>
              </a:solidFill>
            </a:endParaRPr>
          </a:p>
        </p:txBody>
      </p:sp>
      <p:sp>
        <p:nvSpPr>
          <p:cNvPr id="8" name="Slide Number Placeholder 7"/>
          <p:cNvSpPr>
            <a:spLocks noGrp="1"/>
          </p:cNvSpPr>
          <p:nvPr>
            <p:ph type="sldNum" sz="quarter" idx="12"/>
          </p:nvPr>
        </p:nvSpPr>
        <p:spPr>
          <a:xfrm>
            <a:off x="8153400" y="6421438"/>
            <a:ext cx="762000" cy="365125"/>
          </a:xfrm>
        </p:spPr>
        <p:txBody>
          <a:bodyPr/>
          <a:lstStyle>
            <a:lvl1pPr>
              <a:defRPr/>
            </a:lvl1pPr>
          </a:lstStyle>
          <a:p>
            <a:pPr>
              <a:defRPr/>
            </a:pPr>
            <a:fld id="{763D8005-52D5-4E7D-9DA6-8E0D46737A0A}" type="slidenum">
              <a:rPr lang="fa-IR">
                <a:solidFill>
                  <a:srgbClr val="04617B">
                    <a:shade val="90000"/>
                  </a:srgbClr>
                </a:solidFill>
              </a:rPr>
              <a:pPr>
                <a:defRPr/>
              </a:pPr>
              <a:t>‹#›</a:t>
            </a:fld>
            <a:endParaRPr lang="fa-IR">
              <a:solidFill>
                <a:srgbClr val="04617B">
                  <a:shade val="90000"/>
                </a:srgbClr>
              </a:solidFill>
              <a:cs typeface="Tahoma" pitchFamily="34" charset="0"/>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pitchFamily="34"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pitchFamily="34" charset="0"/>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rtl="1" fontAlgn="base">
              <a:spcBef>
                <a:spcPct val="0"/>
              </a:spcBef>
              <a:spcAft>
                <a:spcPct val="0"/>
              </a:spcAft>
              <a:defRPr/>
            </a:pPr>
            <a:fld id="{A17E425F-2D95-4EDA-8FA5-BEE9E9B7B20C}" type="datetimeFigureOut">
              <a:rPr lang="fa-IR">
                <a:solidFill>
                  <a:srgbClr val="04617B">
                    <a:shade val="90000"/>
                  </a:srgbClr>
                </a:solidFill>
              </a:rPr>
              <a:pPr rtl="1" fontAlgn="base">
                <a:spcBef>
                  <a:spcPct val="0"/>
                </a:spcBef>
                <a:spcAft>
                  <a:spcPct val="0"/>
                </a:spcAft>
                <a:defRPr/>
              </a:pPr>
              <a:t>10/01/1438</a:t>
            </a:fld>
            <a:endParaRPr lang="fa-IR">
              <a:solidFill>
                <a:srgbClr val="04617B">
                  <a:shade val="90000"/>
                </a:srgbClr>
              </a:solidFill>
              <a:cs typeface="Tahoma" pitchFamily="34"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rtl="1" fontAlgn="base">
              <a:spcBef>
                <a:spcPct val="0"/>
              </a:spcBef>
              <a:spcAft>
                <a:spcPct val="0"/>
              </a:spcAft>
              <a:defRPr/>
            </a:pPr>
            <a:endParaRPr lang="fa-IR">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cs typeface="Arial" charset="0"/>
              </a:defRPr>
            </a:lvl1pPr>
          </a:lstStyle>
          <a:p>
            <a:pPr rtl="1" fontAlgn="base">
              <a:spcBef>
                <a:spcPct val="0"/>
              </a:spcBef>
              <a:spcAft>
                <a:spcPct val="0"/>
              </a:spcAft>
              <a:defRPr/>
            </a:pPr>
            <a:fld id="{AB0893FA-43FD-412B-8D0B-C73571C1A4AD}" type="slidenum">
              <a:rPr lang="fa-IR">
                <a:solidFill>
                  <a:srgbClr val="04617B">
                    <a:shade val="90000"/>
                  </a:srgbClr>
                </a:solidFill>
              </a:rPr>
              <a:pPr rtl="1" fontAlgn="base">
                <a:spcBef>
                  <a:spcPct val="0"/>
                </a:spcBef>
                <a:spcAft>
                  <a:spcPct val="0"/>
                </a:spcAft>
                <a:defRPr/>
              </a:pPr>
              <a:t>‹#›</a:t>
            </a:fld>
            <a:endParaRPr lang="fa-IR">
              <a:solidFill>
                <a:srgbClr val="04617B">
                  <a:shade val="90000"/>
                </a:srgbClr>
              </a:solidFill>
              <a:cs typeface="Tahoma" pitchFamily="34" charset="0"/>
            </a:endParaRPr>
          </a:p>
        </p:txBody>
      </p:sp>
      <p:grpSp>
        <p:nvGrpSpPr>
          <p:cNvPr id="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r" rtl="1" fontAlgn="base">
                <a:spcBef>
                  <a:spcPct val="0"/>
                </a:spcBef>
                <a:spcAft>
                  <a:spcPct val="0"/>
                </a:spcAft>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r" rtl="1" fontAlgn="base">
                <a:spcBef>
                  <a:spcPct val="0"/>
                </a:spcBef>
                <a:spcAft>
                  <a:spcPct val="0"/>
                </a:spcAft>
                <a:defRPr/>
              </a:pPr>
              <a:endParaRPr lang="en-US">
                <a:solidFill>
                  <a:prstClr val="black"/>
                </a:solidFill>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cs typeface="Traditional Arabic" pitchFamily="2" charset="-78"/>
        </a:defRPr>
      </a:lvl2pPr>
      <a:lvl3pPr algn="l" rtl="0" eaLnBrk="0" fontAlgn="base" hangingPunct="0">
        <a:spcBef>
          <a:spcPct val="0"/>
        </a:spcBef>
        <a:spcAft>
          <a:spcPct val="0"/>
        </a:spcAft>
        <a:defRPr sz="5000">
          <a:solidFill>
            <a:schemeClr val="tx2"/>
          </a:solidFill>
          <a:latin typeface="Calibri" pitchFamily="34" charset="0"/>
          <a:cs typeface="Traditional Arabic" pitchFamily="2" charset="-78"/>
        </a:defRPr>
      </a:lvl3pPr>
      <a:lvl4pPr algn="l" rtl="0" eaLnBrk="0" fontAlgn="base" hangingPunct="0">
        <a:spcBef>
          <a:spcPct val="0"/>
        </a:spcBef>
        <a:spcAft>
          <a:spcPct val="0"/>
        </a:spcAft>
        <a:defRPr sz="5000">
          <a:solidFill>
            <a:schemeClr val="tx2"/>
          </a:solidFill>
          <a:latin typeface="Calibri" pitchFamily="34" charset="0"/>
          <a:cs typeface="Traditional Arabic" pitchFamily="2" charset="-78"/>
        </a:defRPr>
      </a:lvl4pPr>
      <a:lvl5pPr algn="l" rtl="0" eaLnBrk="0" fontAlgn="base" hangingPunct="0">
        <a:spcBef>
          <a:spcPct val="0"/>
        </a:spcBef>
        <a:spcAft>
          <a:spcPct val="0"/>
        </a:spcAft>
        <a:defRPr sz="5000">
          <a:solidFill>
            <a:schemeClr val="tx2"/>
          </a:solidFill>
          <a:latin typeface="Calibri" pitchFamily="34" charset="0"/>
          <a:cs typeface="Traditional Arabic" pitchFamily="2" charset="-78"/>
        </a:defRPr>
      </a:lvl5pPr>
      <a:lvl6pPr marL="457200" algn="l" rtl="0" fontAlgn="base">
        <a:spcBef>
          <a:spcPct val="0"/>
        </a:spcBef>
        <a:spcAft>
          <a:spcPct val="0"/>
        </a:spcAft>
        <a:defRPr sz="5000">
          <a:solidFill>
            <a:schemeClr val="tx2"/>
          </a:solidFill>
          <a:latin typeface="Calibri" pitchFamily="34" charset="0"/>
          <a:cs typeface="Traditional Arabic" pitchFamily="2" charset="-78"/>
        </a:defRPr>
      </a:lvl6pPr>
      <a:lvl7pPr marL="914400" algn="l" rtl="0" fontAlgn="base">
        <a:spcBef>
          <a:spcPct val="0"/>
        </a:spcBef>
        <a:spcAft>
          <a:spcPct val="0"/>
        </a:spcAft>
        <a:defRPr sz="5000">
          <a:solidFill>
            <a:schemeClr val="tx2"/>
          </a:solidFill>
          <a:latin typeface="Calibri" pitchFamily="34" charset="0"/>
          <a:cs typeface="Traditional Arabic" pitchFamily="2" charset="-78"/>
        </a:defRPr>
      </a:lvl7pPr>
      <a:lvl8pPr marL="1371600" algn="l" rtl="0" fontAlgn="base">
        <a:spcBef>
          <a:spcPct val="0"/>
        </a:spcBef>
        <a:spcAft>
          <a:spcPct val="0"/>
        </a:spcAft>
        <a:defRPr sz="5000">
          <a:solidFill>
            <a:schemeClr val="tx2"/>
          </a:solidFill>
          <a:latin typeface="Calibri" pitchFamily="34" charset="0"/>
          <a:cs typeface="Traditional Arabic" pitchFamily="2" charset="-78"/>
        </a:defRPr>
      </a:lvl8pPr>
      <a:lvl9pPr marL="1828800" algn="l" rtl="0" fontAlgn="base">
        <a:spcBef>
          <a:spcPct val="0"/>
        </a:spcBef>
        <a:spcAft>
          <a:spcPct val="0"/>
        </a:spcAft>
        <a:defRPr sz="5000">
          <a:solidFill>
            <a:schemeClr val="tx2"/>
          </a:solidFill>
          <a:latin typeface="Calibri" pitchFamily="34" charset="0"/>
          <a:cs typeface="Traditional Arabic" pitchFamily="2" charset="-78"/>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ajalla UI"/>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ajalla UI"/>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ajalla UI"/>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ajalla UI"/>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ajalla UI"/>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3.xml"/><Relationship Id="rId5" Type="http://schemas.openxmlformats.org/officeDocument/2006/relationships/image" Target="../media/image49.jpeg"/><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0.jpeg"/><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a:spLocks noGrp="1"/>
          </p:cNvSpPr>
          <p:nvPr>
            <p:ph type="subTitle" idx="1"/>
          </p:nvPr>
        </p:nvSpPr>
        <p:spPr>
          <a:xfrm>
            <a:off x="214313" y="2214563"/>
            <a:ext cx="6480175" cy="2786062"/>
          </a:xfrm>
        </p:spPr>
        <p:txBody>
          <a:bodyPr/>
          <a:lstStyle/>
          <a:p>
            <a:pPr marR="0" algn="l" eaLnBrk="1" hangingPunct="1"/>
            <a:r>
              <a:rPr lang="en-US" sz="5400" b="1" dirty="0" smtClean="0">
                <a:cs typeface="Tahoma" pitchFamily="34" charset="0"/>
              </a:rPr>
              <a:t>Architects </a:t>
            </a:r>
            <a:r>
              <a:rPr lang="en-US" sz="5400" b="1" dirty="0" smtClean="0">
                <a:cs typeface="Tahoma" pitchFamily="34" charset="0"/>
              </a:rPr>
              <a:t>:</a:t>
            </a:r>
          </a:p>
          <a:p>
            <a:pPr marR="0" algn="l" eaLnBrk="1" hangingPunct="1"/>
            <a:r>
              <a:rPr lang="en-US" sz="4000" b="1" dirty="0" smtClean="0">
                <a:cs typeface="Tahoma" pitchFamily="34" charset="0"/>
              </a:rPr>
              <a:t>Jacques Herzog</a:t>
            </a:r>
          </a:p>
          <a:p>
            <a:pPr marR="0" algn="l" eaLnBrk="1" hangingPunct="1"/>
            <a:r>
              <a:rPr lang="en-US" sz="4000" b="1" dirty="0" smtClean="0">
                <a:cs typeface="Tahoma" pitchFamily="34" charset="0"/>
              </a:rPr>
              <a:t>Pierre de </a:t>
            </a:r>
            <a:r>
              <a:rPr lang="en-US" sz="4000" b="1" dirty="0" err="1" smtClean="0">
                <a:cs typeface="Tahoma" pitchFamily="34" charset="0"/>
              </a:rPr>
              <a:t>Meuron</a:t>
            </a:r>
            <a:endParaRPr lang="fa-IR" sz="4000" b="1" dirty="0" smtClean="0"/>
          </a:p>
        </p:txBody>
      </p:sp>
      <p:sp>
        <p:nvSpPr>
          <p:cNvPr id="2" name="TextBox 1"/>
          <p:cNvSpPr txBox="1"/>
          <p:nvPr/>
        </p:nvSpPr>
        <p:spPr>
          <a:xfrm>
            <a:off x="6948264" y="5877272"/>
            <a:ext cx="1875450" cy="646331"/>
          </a:xfrm>
          <a:prstGeom prst="rect">
            <a:avLst/>
          </a:prstGeom>
          <a:noFill/>
        </p:spPr>
        <p:txBody>
          <a:bodyPr wrap="none" rtlCol="0">
            <a:spAutoFit/>
          </a:bodyPr>
          <a:lstStyle/>
          <a:p>
            <a:pPr algn="ctr"/>
            <a:r>
              <a:rPr lang="fa-IR" dirty="0" smtClean="0">
                <a:cs typeface="Entezar     &lt;---------" panose="00000700000000000000" pitchFamily="2" charset="-78"/>
              </a:rPr>
              <a:t>وب سایت خط معمار</a:t>
            </a:r>
          </a:p>
          <a:p>
            <a:pPr algn="ctr"/>
            <a:r>
              <a:rPr lang="en-US" dirty="0" smtClean="0">
                <a:cs typeface="Entezar     &lt;---------" panose="00000700000000000000" pitchFamily="2" charset="-78"/>
              </a:rPr>
              <a:t>http://archline.ir</a:t>
            </a:r>
            <a:endParaRPr lang="en-US" dirty="0">
              <a:cs typeface="Entezar     &lt;---------" panose="00000700000000000000" pitchFamily="2" charset="-78"/>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eaLnBrk="1" hangingPunct="1"/>
            <a:r>
              <a:rPr lang="fa-IR" smtClean="0"/>
              <a:t>هرزوگ و دمورن</a:t>
            </a:r>
          </a:p>
        </p:txBody>
      </p:sp>
      <p:pic>
        <p:nvPicPr>
          <p:cNvPr id="8199" name="Picture 7" descr="2forum"/>
          <p:cNvPicPr>
            <a:picLocks noChangeAspect="1" noChangeArrowheads="1"/>
          </p:cNvPicPr>
          <p:nvPr/>
        </p:nvPicPr>
        <p:blipFill>
          <a:blip r:embed="rId2" cstate="print"/>
          <a:srcRect/>
          <a:stretch>
            <a:fillRect/>
          </a:stretch>
        </p:blipFill>
        <p:spPr bwMode="auto">
          <a:xfrm>
            <a:off x="1000125" y="4643438"/>
            <a:ext cx="1992313" cy="1800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4" name="Picture 12" descr="leonard_street_1"/>
          <p:cNvPicPr>
            <a:picLocks noChangeAspect="1" noChangeArrowheads="1"/>
          </p:cNvPicPr>
          <p:nvPr/>
        </p:nvPicPr>
        <p:blipFill>
          <a:blip r:embed="rId3" cstate="print"/>
          <a:srcRect/>
          <a:stretch>
            <a:fillRect/>
          </a:stretch>
        </p:blipFill>
        <p:spPr bwMode="auto">
          <a:xfrm>
            <a:off x="3643306" y="2857496"/>
            <a:ext cx="2000250" cy="2673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201" name="Picture 9" descr="20shc9e"/>
          <p:cNvPicPr>
            <a:picLocks noChangeAspect="1" noChangeArrowheads="1"/>
          </p:cNvPicPr>
          <p:nvPr/>
        </p:nvPicPr>
        <p:blipFill>
          <a:blip r:embed="rId4" cstate="print"/>
          <a:srcRect/>
          <a:stretch>
            <a:fillRect/>
          </a:stretch>
        </p:blipFill>
        <p:spPr bwMode="auto">
          <a:xfrm>
            <a:off x="500063" y="1857375"/>
            <a:ext cx="2820987"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7" name="Picture 15" descr="espana_1"/>
          <p:cNvPicPr>
            <a:picLocks noChangeAspect="1" noChangeArrowheads="1"/>
          </p:cNvPicPr>
          <p:nvPr/>
        </p:nvPicPr>
        <p:blipFill>
          <a:blip r:embed="rId5" cstate="print"/>
          <a:srcRect/>
          <a:stretch>
            <a:fillRect/>
          </a:stretch>
        </p:blipFill>
        <p:spPr bwMode="auto">
          <a:xfrm>
            <a:off x="6143625" y="4714875"/>
            <a:ext cx="1933575" cy="1800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9" name="Picture 17" descr="278286782_tea-tenerife-hdm-1552"/>
          <p:cNvPicPr>
            <a:picLocks noChangeAspect="1" noChangeArrowheads="1"/>
          </p:cNvPicPr>
          <p:nvPr/>
        </p:nvPicPr>
        <p:blipFill>
          <a:blip r:embed="rId6" cstate="print"/>
          <a:srcRect/>
          <a:stretch>
            <a:fillRect/>
          </a:stretch>
        </p:blipFill>
        <p:spPr bwMode="auto">
          <a:xfrm>
            <a:off x="5857875" y="1785938"/>
            <a:ext cx="2808288" cy="2130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le-projet-triangle-by-herzog-de-meuron-squ2307_ci_080925_001_pri_m"/>
          <p:cNvPicPr>
            <a:picLocks noChangeAspect="1" noChangeArrowheads="1"/>
          </p:cNvPicPr>
          <p:nvPr/>
        </p:nvPicPr>
        <p:blipFill>
          <a:blip r:embed="rId2" cstate="print"/>
          <a:srcRect/>
          <a:stretch>
            <a:fillRect/>
          </a:stretch>
        </p:blipFill>
        <p:spPr bwMode="auto">
          <a:xfrm>
            <a:off x="3071802" y="3714752"/>
            <a:ext cx="2880000" cy="2880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13" descr="untitled"/>
          <p:cNvPicPr>
            <a:picLocks noChangeAspect="1" noChangeArrowheads="1"/>
          </p:cNvPicPr>
          <p:nvPr/>
        </p:nvPicPr>
        <p:blipFill>
          <a:blip r:embed="rId3" cstate="print"/>
          <a:srcRect/>
          <a:stretch>
            <a:fillRect/>
          </a:stretch>
        </p:blipFill>
        <p:spPr bwMode="auto">
          <a:xfrm>
            <a:off x="5500688" y="1285875"/>
            <a:ext cx="2805112" cy="2879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14" descr="mam_1"/>
          <p:cNvPicPr>
            <a:picLocks noChangeAspect="1" noChangeArrowheads="1"/>
          </p:cNvPicPr>
          <p:nvPr/>
        </p:nvPicPr>
        <p:blipFill>
          <a:blip r:embed="rId4" cstate="print"/>
          <a:srcRect/>
          <a:stretch>
            <a:fillRect/>
          </a:stretch>
        </p:blipFill>
        <p:spPr bwMode="auto">
          <a:xfrm>
            <a:off x="714375" y="1285875"/>
            <a:ext cx="2901950" cy="2879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algn="justLow" rtl="1"/>
            <a:r>
              <a:rPr lang="fa-IR" sz="2000" dirty="0" smtClean="0"/>
              <a:t>ژاك هرزوگ (</a:t>
            </a:r>
            <a:r>
              <a:rPr lang="en-US" sz="2000" dirty="0" smtClean="0">
                <a:cs typeface="Majalla UI"/>
              </a:rPr>
              <a:t>Jacques Herzog</a:t>
            </a:r>
            <a:r>
              <a:rPr lang="fa-IR" sz="2000" dirty="0" smtClean="0"/>
              <a:t>) و پیر دمورن (</a:t>
            </a:r>
            <a:r>
              <a:rPr lang="en-US" sz="2000" dirty="0" smtClean="0">
                <a:cs typeface="Majalla UI"/>
              </a:rPr>
              <a:t>Pierre de </a:t>
            </a:r>
            <a:r>
              <a:rPr lang="en-US" sz="2000" dirty="0" err="1" smtClean="0">
                <a:cs typeface="Majalla UI"/>
              </a:rPr>
              <a:t>Meuron</a:t>
            </a:r>
            <a:r>
              <a:rPr lang="fa-IR" sz="2000" dirty="0" smtClean="0"/>
              <a:t>) هر دو در سال 1950 در شهر بازیل (</a:t>
            </a:r>
            <a:r>
              <a:rPr lang="en-US" sz="2000" dirty="0" smtClean="0">
                <a:cs typeface="Majalla UI"/>
              </a:rPr>
              <a:t>Basel</a:t>
            </a:r>
            <a:r>
              <a:rPr lang="fa-IR" sz="2000" dirty="0" smtClean="0"/>
              <a:t>) سوئیس به دنیا آمده و تحصیلات خود را در انیستیتو تكنولوژی سوئیس (</a:t>
            </a:r>
            <a:r>
              <a:rPr lang="en-US" sz="2000" dirty="0" smtClean="0">
                <a:cs typeface="Majalla UI"/>
              </a:rPr>
              <a:t>ETH</a:t>
            </a:r>
            <a:r>
              <a:rPr lang="fa-IR" sz="2000" dirty="0" smtClean="0"/>
              <a:t>) در شهر زوریخ در سال 1975 به اتمام رساندند. ژاك هرزوگ و پیر دمورن در سال 1978 شركت معماری خود را با عنوان </a:t>
            </a:r>
            <a:r>
              <a:rPr lang="en-US" sz="2000" dirty="0" smtClean="0">
                <a:cs typeface="Majalla UI"/>
              </a:rPr>
              <a:t>Herzog &amp; de </a:t>
            </a:r>
            <a:r>
              <a:rPr lang="en-US" sz="2000" dirty="0" err="1" smtClean="0">
                <a:cs typeface="Majalla UI"/>
              </a:rPr>
              <a:t>Meuron</a:t>
            </a:r>
            <a:r>
              <a:rPr lang="fa-IR" sz="2000" dirty="0" smtClean="0"/>
              <a:t> تاسیس نمودند. شاید بتوان گفت هرزوگ و دمورن عمده شهرت خود را مدیون طراحی گالری جدید هنر مدرن موزه تیت (</a:t>
            </a:r>
            <a:r>
              <a:rPr lang="en-US" sz="2000" dirty="0" smtClean="0">
                <a:cs typeface="Majalla UI"/>
              </a:rPr>
              <a:t>Tate Museum</a:t>
            </a:r>
            <a:r>
              <a:rPr lang="fa-IR" sz="2000" dirty="0" smtClean="0"/>
              <a:t>) در لندن هستند. این پروژه كه در واقع تبدیل نیروگاه عظیم برق در كنار رودخانه تایمز (</a:t>
            </a:r>
            <a:r>
              <a:rPr lang="en-US" sz="2000" dirty="0" smtClean="0">
                <a:cs typeface="Majalla UI"/>
              </a:rPr>
              <a:t>Thames River</a:t>
            </a:r>
            <a:r>
              <a:rPr lang="fa-IR" sz="2000" dirty="0" smtClean="0"/>
              <a:t>) به یك گالری بود، تحسین گسترده همگانی را در پی داشت. </a:t>
            </a:r>
            <a:endParaRPr lang="en-US" sz="2000" dirty="0" smtClean="0">
              <a:cs typeface="Majalla UI"/>
            </a:endParaRPr>
          </a:p>
          <a:p>
            <a:pPr algn="justLow" rtl="1"/>
            <a:r>
              <a:rPr lang="fa-IR" sz="2000" dirty="0" smtClean="0"/>
              <a:t>هرزوگ و دمورن ضمن تدریس در دانشگاه‌هایی چون دانشگاه كورنل (</a:t>
            </a:r>
            <a:r>
              <a:rPr lang="en-US" sz="2000" dirty="0" smtClean="0">
                <a:cs typeface="Majalla UI"/>
              </a:rPr>
              <a:t>Cornell</a:t>
            </a:r>
            <a:r>
              <a:rPr lang="fa-IR" sz="2000" dirty="0" smtClean="0"/>
              <a:t>)، دانشگاه هاروارد (</a:t>
            </a:r>
            <a:r>
              <a:rPr lang="en-US" sz="2000" dirty="0" smtClean="0">
                <a:cs typeface="Majalla UI"/>
              </a:rPr>
              <a:t>Harvard</a:t>
            </a:r>
            <a:r>
              <a:rPr lang="fa-IR" sz="2000" dirty="0" smtClean="0"/>
              <a:t>) و انیستیتو تكنولوژی سوئیس (</a:t>
            </a:r>
            <a:r>
              <a:rPr lang="en-US" sz="2000" dirty="0" smtClean="0">
                <a:cs typeface="Majalla UI"/>
              </a:rPr>
              <a:t>ETH</a:t>
            </a:r>
            <a:r>
              <a:rPr lang="fa-IR" sz="2000" dirty="0" smtClean="0"/>
              <a:t>)، تاكنون پروژه‌های مختلفی چون ساختمان‌های مسكونی، آپارتمان، كتابخانه، مدرسه، استودیو عكاسی، هتل، ساختمان‌های خدمات رفاهی، راه‌آهن، دفاتر اداری، كارخانه و چندین موزه و مجموعه ورزشی را طراحی نموده‌اند. این دو معمار در سال 2001، موفق به دریافت جایزه معماری پریتزكر شدند. </a:t>
            </a:r>
            <a:endParaRPr lang="en-US" sz="2000" dirty="0" smtClean="0">
              <a:cs typeface="Majalla UI"/>
            </a:endParaRPr>
          </a:p>
          <a:p>
            <a:pPr algn="justLow" rtl="1"/>
            <a:endParaRPr lang="en-US" sz="2000" dirty="0" smtClean="0">
              <a:cs typeface="Majalla UI"/>
            </a:endParaRPr>
          </a:p>
        </p:txBody>
      </p:sp>
      <p:pic>
        <p:nvPicPr>
          <p:cNvPr id="46082" name="Picture 2"/>
          <p:cNvPicPr>
            <a:picLocks noChangeAspect="1" noChangeArrowheads="1"/>
          </p:cNvPicPr>
          <p:nvPr/>
        </p:nvPicPr>
        <p:blipFill>
          <a:blip r:embed="rId2" cstate="print"/>
          <a:srcRect/>
          <a:stretch>
            <a:fillRect/>
          </a:stretch>
        </p:blipFill>
        <p:spPr bwMode="auto">
          <a:xfrm>
            <a:off x="714375" y="857250"/>
            <a:ext cx="1905000" cy="952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268" name="Rectangle 3"/>
          <p:cNvSpPr>
            <a:spLocks noChangeArrowheads="1"/>
          </p:cNvSpPr>
          <p:nvPr/>
        </p:nvSpPr>
        <p:spPr bwMode="auto">
          <a:xfrm>
            <a:off x="3286125" y="1071563"/>
            <a:ext cx="6629400" cy="523875"/>
          </a:xfrm>
          <a:prstGeom prst="rect">
            <a:avLst/>
          </a:prstGeom>
          <a:noFill/>
          <a:ln w="9525">
            <a:noFill/>
            <a:miter lim="800000"/>
            <a:headEnd/>
            <a:tailEnd/>
          </a:ln>
        </p:spPr>
        <p:txBody>
          <a:bodyPr wrap="none" anchor="ctr">
            <a:spAutoFit/>
          </a:bodyPr>
          <a:lstStyle/>
          <a:p>
            <a:pPr algn="r" rtl="1" eaLnBrk="0" fontAlgn="base" hangingPunct="0">
              <a:spcBef>
                <a:spcPct val="0"/>
              </a:spcBef>
              <a:spcAft>
                <a:spcPct val="0"/>
              </a:spcAft>
            </a:pPr>
            <a:r>
              <a:rPr lang="fa-IR" sz="1200" dirty="0">
                <a:solidFill>
                  <a:srgbClr val="21B2C9"/>
                </a:solidFill>
                <a:latin typeface="Arial" pitchFamily="34" charset="0"/>
                <a:cs typeface="Times New Roman" pitchFamily="18" charset="0"/>
              </a:rPr>
              <a:t>                                                    </a:t>
            </a:r>
            <a:r>
              <a:rPr lang="fa-IR" sz="2800" dirty="0">
                <a:solidFill>
                  <a:srgbClr val="21B2C9"/>
                </a:solidFill>
                <a:latin typeface="Arial" pitchFamily="34" charset="0"/>
                <a:cs typeface="Times New Roman" pitchFamily="18" charset="0"/>
              </a:rPr>
              <a:t>هرزوگ و دمورن و معرفی آثارشان</a:t>
            </a:r>
            <a:endParaRPr lang="fa-IR" sz="2800" dirty="0">
              <a:solidFill>
                <a:srgbClr val="21B2C9"/>
              </a:solidFill>
              <a:latin typeface="Arial" pitchFamily="34" charset="0"/>
              <a:cs typeface="Arial" pitchFamily="34" charset="0"/>
            </a:endParaRPr>
          </a:p>
        </p:txBody>
      </p:sp>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pPr algn="ctr" eaLnBrk="1" hangingPunct="1"/>
            <a:r>
              <a:rPr lang="fa-IR" smtClean="0"/>
              <a:t>هرزوگ و دمورن</a:t>
            </a:r>
            <a:endParaRPr lang="en-US" smtClean="0">
              <a:cs typeface="Tahoma" pitchFamily="34" charset="0"/>
            </a:endParaRPr>
          </a:p>
        </p:txBody>
      </p:sp>
      <p:sp>
        <p:nvSpPr>
          <p:cNvPr id="12291" name="Rectangle 3"/>
          <p:cNvSpPr>
            <a:spLocks noGrp="1"/>
          </p:cNvSpPr>
          <p:nvPr>
            <p:ph idx="1"/>
          </p:nvPr>
        </p:nvSpPr>
        <p:spPr>
          <a:xfrm>
            <a:off x="1428750" y="1785938"/>
            <a:ext cx="7467600" cy="4525962"/>
          </a:xfrm>
        </p:spPr>
        <p:txBody>
          <a:bodyPr/>
          <a:lstStyle/>
          <a:p>
            <a:pPr algn="r" rtl="1" eaLnBrk="1" hangingPunct="1">
              <a:lnSpc>
                <a:spcPct val="80000"/>
              </a:lnSpc>
            </a:pPr>
            <a:r>
              <a:rPr lang="fa-IR" sz="1800" b="1" smtClean="0"/>
              <a:t>هرزوگ </a:t>
            </a:r>
            <a:r>
              <a:rPr lang="fa-IR" sz="1800" smtClean="0"/>
              <a:t>متولد آپریل ۱۹۵۰، شهر بازیل سوئیس</a:t>
            </a:r>
          </a:p>
          <a:p>
            <a:pPr algn="r" rtl="1" eaLnBrk="1" hangingPunct="1">
              <a:lnSpc>
                <a:spcPct val="80000"/>
              </a:lnSpc>
            </a:pPr>
            <a:r>
              <a:rPr lang="fa-IR" sz="1800" b="1" smtClean="0"/>
              <a:t>دمورن</a:t>
            </a:r>
            <a:r>
              <a:rPr lang="en-US" sz="1800" smtClean="0">
                <a:cs typeface="Tahoma" pitchFamily="34" charset="0"/>
              </a:rPr>
              <a:t>: </a:t>
            </a:r>
            <a:r>
              <a:rPr lang="fa-IR" sz="1800" smtClean="0"/>
              <a:t>متولد می ۱۹۵۰، شهر بازیل سوئیس</a:t>
            </a:r>
            <a:r>
              <a:rPr lang="en-US" sz="1800" smtClean="0">
                <a:cs typeface="Tahoma" pitchFamily="34" charset="0"/>
              </a:rPr>
              <a:t/>
            </a:r>
            <a:br>
              <a:rPr lang="en-US" sz="1800" smtClean="0">
                <a:cs typeface="Tahoma" pitchFamily="34" charset="0"/>
              </a:rPr>
            </a:br>
            <a:endParaRPr lang="fa-IR" sz="1800" smtClean="0"/>
          </a:p>
          <a:p>
            <a:pPr algn="r" rtl="1" eaLnBrk="1" hangingPunct="1">
              <a:lnSpc>
                <a:spcPct val="80000"/>
              </a:lnSpc>
            </a:pPr>
            <a:r>
              <a:rPr lang="fa-IR" sz="1800" smtClean="0"/>
              <a:t>۱۹۷۵</a:t>
            </a:r>
            <a:r>
              <a:rPr lang="en-US" sz="1800" smtClean="0">
                <a:cs typeface="Tahoma" pitchFamily="34" charset="0"/>
              </a:rPr>
              <a:t>- </a:t>
            </a:r>
            <a:r>
              <a:rPr lang="fa-IR" sz="1800" smtClean="0"/>
              <a:t>کسب مدرک معماری از دانشکده فنی فدرال سوئیس - در شهر زونیخ</a:t>
            </a:r>
          </a:p>
          <a:p>
            <a:pPr algn="r" rtl="1" eaLnBrk="1" hangingPunct="1">
              <a:lnSpc>
                <a:spcPct val="80000"/>
              </a:lnSpc>
            </a:pPr>
            <a:r>
              <a:rPr lang="fa-IR" sz="1800" smtClean="0"/>
              <a:t>۱۹۷۷</a:t>
            </a:r>
            <a:r>
              <a:rPr lang="en-US" sz="1800" smtClean="0">
                <a:cs typeface="Tahoma" pitchFamily="34" charset="0"/>
              </a:rPr>
              <a:t>- </a:t>
            </a:r>
            <a:r>
              <a:rPr lang="fa-IR" sz="1800" smtClean="0"/>
              <a:t>فعالیت به عنوان دستیار پروفسور در زونیخ</a:t>
            </a:r>
          </a:p>
          <a:p>
            <a:pPr algn="r" rtl="1" eaLnBrk="1" hangingPunct="1">
              <a:lnSpc>
                <a:spcPct val="80000"/>
              </a:lnSpc>
            </a:pPr>
            <a:r>
              <a:rPr lang="fa-IR" sz="1800" smtClean="0"/>
              <a:t>۱۹۷۸</a:t>
            </a:r>
            <a:r>
              <a:rPr lang="en-US" sz="1800" smtClean="0">
                <a:cs typeface="Tahoma" pitchFamily="34" charset="0"/>
              </a:rPr>
              <a:t>-</a:t>
            </a:r>
            <a:r>
              <a:rPr lang="fa-IR" sz="1800" smtClean="0"/>
              <a:t>تاسیس دفتر هرزوگ و دمورن در شهر بازیل</a:t>
            </a:r>
          </a:p>
          <a:p>
            <a:pPr algn="r" rtl="1" eaLnBrk="1" hangingPunct="1">
              <a:lnSpc>
                <a:spcPct val="80000"/>
              </a:lnSpc>
            </a:pPr>
            <a:r>
              <a:rPr lang="fa-IR" sz="1800" smtClean="0"/>
              <a:t>۱۹۸۳</a:t>
            </a:r>
            <a:r>
              <a:rPr lang="en-US" sz="1800" smtClean="0">
                <a:cs typeface="Tahoma" pitchFamily="34" charset="0"/>
              </a:rPr>
              <a:t>- </a:t>
            </a:r>
            <a:r>
              <a:rPr lang="fa-IR" sz="1800" smtClean="0"/>
              <a:t>هرزوگ به عنوان استاد مهمان در دانشگاه آمریکا، دعوت شد</a:t>
            </a:r>
          </a:p>
          <a:p>
            <a:pPr algn="r" rtl="1" eaLnBrk="1" hangingPunct="1">
              <a:lnSpc>
                <a:spcPct val="80000"/>
              </a:lnSpc>
            </a:pPr>
            <a:r>
              <a:rPr lang="fa-IR" sz="1800" smtClean="0"/>
              <a:t>۱۹۸۷</a:t>
            </a:r>
            <a:r>
              <a:rPr lang="en-US" sz="1800" smtClean="0">
                <a:cs typeface="Tahoma" pitchFamily="34" charset="0"/>
              </a:rPr>
              <a:t>-</a:t>
            </a:r>
            <a:r>
              <a:rPr lang="fa-IR" sz="1800" smtClean="0"/>
              <a:t>برنده جایزه معماری از آکادمی هنر در برلین</a:t>
            </a:r>
          </a:p>
          <a:p>
            <a:pPr algn="r" rtl="1" eaLnBrk="1" hangingPunct="1">
              <a:lnSpc>
                <a:spcPct val="80000"/>
              </a:lnSpc>
            </a:pPr>
            <a:r>
              <a:rPr lang="fa-IR" sz="1800" smtClean="0"/>
              <a:t>۱۹۸۹ استاد مهمان در دانشگاه هاروارد (هرزوگ و دمورن</a:t>
            </a:r>
            <a:r>
              <a:rPr lang="en-US" sz="1800" smtClean="0">
                <a:cs typeface="Tahoma" pitchFamily="34" charset="0"/>
              </a:rPr>
              <a:t>(</a:t>
            </a:r>
            <a:endParaRPr lang="fa-IR" sz="1800" smtClean="0"/>
          </a:p>
          <a:p>
            <a:pPr algn="r" rtl="1" eaLnBrk="1" hangingPunct="1">
              <a:lnSpc>
                <a:spcPct val="80000"/>
              </a:lnSpc>
            </a:pPr>
            <a:r>
              <a:rPr lang="fa-IR" sz="1800" smtClean="0"/>
              <a:t>۱۹۹۱</a:t>
            </a:r>
            <a:r>
              <a:rPr lang="en-US" sz="1800" smtClean="0">
                <a:cs typeface="Tahoma" pitchFamily="34" charset="0"/>
              </a:rPr>
              <a:t>-</a:t>
            </a:r>
            <a:r>
              <a:rPr lang="fa-IR" sz="1800" smtClean="0"/>
              <a:t>کرسی استادی برای معماری و طراحی در زونیخ، سوئیس</a:t>
            </a:r>
          </a:p>
          <a:p>
            <a:pPr algn="r" rtl="1" eaLnBrk="1" hangingPunct="1">
              <a:lnSpc>
                <a:spcPct val="80000"/>
              </a:lnSpc>
            </a:pPr>
            <a:r>
              <a:rPr lang="fa-IR" sz="1800" smtClean="0"/>
              <a:t>۲۰۰۱</a:t>
            </a:r>
            <a:r>
              <a:rPr lang="en-US" sz="1800" smtClean="0">
                <a:cs typeface="Tahoma" pitchFamily="34" charset="0"/>
              </a:rPr>
              <a:t>-</a:t>
            </a:r>
            <a:r>
              <a:rPr lang="fa-IR" sz="1800" smtClean="0"/>
              <a:t>برنده جایزه معماری</a:t>
            </a:r>
            <a:r>
              <a:rPr lang="en-US" sz="1800" smtClean="0">
                <a:cs typeface="Tahoma" pitchFamily="34" charset="0"/>
              </a:rPr>
              <a:t> Pritzker</a:t>
            </a:r>
            <a:endParaRPr lang="fa-IR" sz="1800" smtClean="0"/>
          </a:p>
          <a:p>
            <a:pPr algn="r" rtl="1" eaLnBrk="1" hangingPunct="1">
              <a:lnSpc>
                <a:spcPct val="80000"/>
              </a:lnSpc>
            </a:pPr>
            <a:r>
              <a:rPr lang="fa-IR" sz="1800" smtClean="0"/>
              <a:t>۲۰۰۳</a:t>
            </a:r>
            <a:r>
              <a:rPr lang="en-US" sz="1800" smtClean="0">
                <a:cs typeface="Tahoma" pitchFamily="34" charset="0"/>
              </a:rPr>
              <a:t>- </a:t>
            </a:r>
            <a:r>
              <a:rPr lang="fa-IR" sz="1800" smtClean="0"/>
              <a:t>برپایی نمایشگاه از طرح های دفتر هرزوگ و دمورن در مونترال کانادا</a:t>
            </a:r>
          </a:p>
          <a:p>
            <a:pPr algn="r" rtl="1" eaLnBrk="1" hangingPunct="1">
              <a:lnSpc>
                <a:spcPct val="80000"/>
              </a:lnSpc>
            </a:pPr>
            <a:r>
              <a:rPr lang="fa-IR" sz="1800" smtClean="0"/>
              <a:t>۲۰۰۵</a:t>
            </a:r>
            <a:r>
              <a:rPr lang="en-US" sz="1800" smtClean="0">
                <a:cs typeface="Tahoma" pitchFamily="34" charset="0"/>
              </a:rPr>
              <a:t>- </a:t>
            </a:r>
            <a:r>
              <a:rPr lang="fa-IR" sz="1800" smtClean="0"/>
              <a:t>برپایی نمایشگاه</a:t>
            </a:r>
            <a:r>
              <a:rPr lang="en-US" sz="1800" smtClean="0">
                <a:cs typeface="Tahoma" pitchFamily="34" charset="0"/>
              </a:rPr>
              <a:t> Beauty and Waste in the Architecture </a:t>
            </a:r>
            <a:r>
              <a:rPr lang="fa-IR" sz="1800" smtClean="0"/>
              <a:t>در مادرید</a:t>
            </a:r>
            <a:r>
              <a:rPr lang="en-US" sz="1800" smtClean="0">
                <a:cs typeface="Tahoma" pitchFamily="34" charset="0"/>
              </a:rPr>
              <a:t> </a:t>
            </a:r>
          </a:p>
        </p:txBody>
      </p:sp>
      <p:pic>
        <p:nvPicPr>
          <p:cNvPr id="26628" name="Picture 4" descr="goldmedal"/>
          <p:cNvPicPr>
            <a:picLocks noChangeAspect="1" noChangeArrowheads="1"/>
          </p:cNvPicPr>
          <p:nvPr/>
        </p:nvPicPr>
        <p:blipFill>
          <a:blip r:embed="rId2" cstate="print"/>
          <a:srcRect/>
          <a:stretch>
            <a:fillRect/>
          </a:stretch>
        </p:blipFill>
        <p:spPr bwMode="auto">
          <a:xfrm>
            <a:off x="928662" y="1000108"/>
            <a:ext cx="1557337" cy="2335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r"/>
            <a:r>
              <a:rPr lang="fa-IR" smtClean="0"/>
              <a:t>آثار:</a:t>
            </a:r>
            <a:endParaRPr lang="en-US" smtClean="0">
              <a:cs typeface="Traditional Arabic" pitchFamily="18" charset="-78"/>
            </a:endParaRPr>
          </a:p>
        </p:txBody>
      </p:sp>
      <p:sp>
        <p:nvSpPr>
          <p:cNvPr id="13315" name="Content Placeholder 2"/>
          <p:cNvSpPr>
            <a:spLocks noGrp="1"/>
          </p:cNvSpPr>
          <p:nvPr>
            <p:ph idx="1"/>
          </p:nvPr>
        </p:nvSpPr>
        <p:spPr>
          <a:xfrm>
            <a:off x="457200" y="1714500"/>
            <a:ext cx="8229600" cy="4610100"/>
          </a:xfrm>
        </p:spPr>
        <p:txBody>
          <a:bodyPr/>
          <a:lstStyle/>
          <a:p>
            <a:r>
              <a:rPr lang="fa-IR" sz="2000" smtClean="0"/>
              <a:t>1981 - </a:t>
            </a:r>
            <a:r>
              <a:rPr lang="en-US" sz="2000" smtClean="0">
                <a:cs typeface="Majalla UI"/>
              </a:rPr>
              <a:t>Frei photographers' studio, Weil am Rhein, Germany</a:t>
            </a:r>
            <a:r>
              <a:rPr lang="fa-IR" sz="2000" smtClean="0"/>
              <a:t> </a:t>
            </a:r>
            <a:endParaRPr lang="en-US" sz="2000" smtClean="0">
              <a:cs typeface="Majalla UI"/>
            </a:endParaRPr>
          </a:p>
          <a:p>
            <a:r>
              <a:rPr lang="fa-IR" sz="2000" smtClean="0"/>
              <a:t>88-1982 - </a:t>
            </a:r>
            <a:r>
              <a:rPr lang="en-US" sz="2000" smtClean="0">
                <a:cs typeface="Majalla UI"/>
              </a:rPr>
              <a:t>Stone house in Tavole, Italy</a:t>
            </a:r>
            <a:r>
              <a:rPr lang="fa-IR" sz="2000" smtClean="0"/>
              <a:t> </a:t>
            </a:r>
            <a:endParaRPr lang="en-US" sz="2000" smtClean="0">
              <a:cs typeface="Majalla UI"/>
            </a:endParaRPr>
          </a:p>
          <a:p>
            <a:r>
              <a:rPr lang="fa-IR" sz="2000" smtClean="0"/>
              <a:t>1984/85 - </a:t>
            </a:r>
            <a:r>
              <a:rPr lang="en-US" sz="2000" smtClean="0">
                <a:cs typeface="Majalla UI"/>
              </a:rPr>
              <a:t>Plywood house, Bottmingen, Switzerland</a:t>
            </a:r>
            <a:r>
              <a:rPr lang="fa-IR" sz="2000" smtClean="0"/>
              <a:t> </a:t>
            </a:r>
            <a:endParaRPr lang="en-US" sz="2000" smtClean="0">
              <a:cs typeface="Majalla UI"/>
            </a:endParaRPr>
          </a:p>
          <a:p>
            <a:r>
              <a:rPr lang="fa-IR" sz="2000" smtClean="0"/>
              <a:t>1984/88 - </a:t>
            </a:r>
            <a:r>
              <a:rPr lang="en-US" sz="2000" smtClean="0">
                <a:cs typeface="Majalla UI"/>
              </a:rPr>
              <a:t>Residential building, Hebelstrasse, Basel, Switzerland</a:t>
            </a:r>
            <a:r>
              <a:rPr lang="fa-IR" sz="2000" smtClean="0"/>
              <a:t> </a:t>
            </a:r>
            <a:endParaRPr lang="en-US" sz="2000" smtClean="0">
              <a:cs typeface="Majalla UI"/>
            </a:endParaRPr>
          </a:p>
          <a:p>
            <a:r>
              <a:rPr lang="fa-IR" sz="2000" smtClean="0"/>
              <a:t>1985/88 - </a:t>
            </a:r>
            <a:r>
              <a:rPr lang="en-US" sz="2000" smtClean="0">
                <a:cs typeface="Majalla UI"/>
              </a:rPr>
              <a:t>Schwitter residential and office building, Basel, Switzerland</a:t>
            </a:r>
          </a:p>
          <a:p>
            <a:r>
              <a:rPr lang="fa-IR" sz="2000" smtClean="0"/>
              <a:t>1986/91 - </a:t>
            </a:r>
            <a:r>
              <a:rPr lang="en-US" sz="2000" smtClean="0">
                <a:cs typeface="Majalla UI"/>
              </a:rPr>
              <a:t>Warehouses and extension for Ricola factory, Laufen, Switzerland</a:t>
            </a:r>
            <a:r>
              <a:rPr lang="fa-IR" sz="2000" smtClean="0"/>
              <a:t> </a:t>
            </a:r>
            <a:endParaRPr lang="en-US" sz="2000" smtClean="0">
              <a:cs typeface="Majalla UI"/>
            </a:endParaRPr>
          </a:p>
          <a:p>
            <a:r>
              <a:rPr lang="fa-IR" sz="2000" smtClean="0"/>
              <a:t>1987/92 - </a:t>
            </a:r>
            <a:r>
              <a:rPr lang="en-US" sz="2000" smtClean="0">
                <a:cs typeface="Majalla UI"/>
              </a:rPr>
              <a:t>Residential complex, Vienna-Aspern, Austria</a:t>
            </a:r>
            <a:r>
              <a:rPr lang="fa-IR" sz="2000" smtClean="0"/>
              <a:t> </a:t>
            </a:r>
            <a:endParaRPr lang="en-US" sz="2000" smtClean="0">
              <a:cs typeface="Majalla UI"/>
            </a:endParaRPr>
          </a:p>
          <a:p>
            <a:r>
              <a:rPr lang="fa-IR" sz="2000" smtClean="0"/>
              <a:t>1988/93 - </a:t>
            </a:r>
            <a:r>
              <a:rPr lang="en-US" sz="2000" smtClean="0">
                <a:cs typeface="Majalla UI"/>
              </a:rPr>
              <a:t>Extension and transformation of Suva office building, Basel, Switzerland</a:t>
            </a:r>
            <a:r>
              <a:rPr lang="fa-IR" sz="2000" smtClean="0"/>
              <a:t> </a:t>
            </a:r>
            <a:endParaRPr lang="en-US" sz="2000" smtClean="0">
              <a:cs typeface="Majalla UI"/>
            </a:endParaRPr>
          </a:p>
          <a:p>
            <a:r>
              <a:rPr lang="fa-IR" sz="2000" smtClean="0"/>
              <a:t>1988/95 - </a:t>
            </a:r>
            <a:r>
              <a:rPr lang="en-US" sz="2000" smtClean="0">
                <a:cs typeface="Majalla UI"/>
              </a:rPr>
              <a:t>Railway control cabin, Basel, Switzerland</a:t>
            </a:r>
            <a:r>
              <a:rPr lang="fa-IR" sz="2000" smtClean="0"/>
              <a:t> </a:t>
            </a:r>
            <a:endParaRPr lang="en-US" sz="2000" smtClean="0">
              <a:cs typeface="Majalla UI"/>
            </a:endParaRPr>
          </a:p>
          <a:p>
            <a:r>
              <a:rPr lang="fa-IR" sz="2000" smtClean="0"/>
              <a:t>1989/92 - </a:t>
            </a:r>
            <a:r>
              <a:rPr lang="en-US" sz="2000" smtClean="0">
                <a:cs typeface="Majalla UI"/>
              </a:rPr>
              <a:t>Goetz Art Gallery, Munich, Germany</a:t>
            </a:r>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357188" y="1357313"/>
            <a:ext cx="8229600" cy="4389437"/>
          </a:xfrm>
        </p:spPr>
        <p:txBody>
          <a:bodyPr/>
          <a:lstStyle/>
          <a:p>
            <a:r>
              <a:rPr lang="fa-IR" sz="2000" smtClean="0"/>
              <a:t> - </a:t>
            </a:r>
            <a:r>
              <a:rPr lang="en-US" sz="2000" smtClean="0">
                <a:cs typeface="Majalla UI"/>
              </a:rPr>
              <a:t>Ricola Factory Addition and Glazed Canopy, Laufen, Switzerland</a:t>
            </a:r>
            <a:r>
              <a:rPr lang="fa-IR" sz="2000" smtClean="0"/>
              <a:t> </a:t>
            </a:r>
            <a:endParaRPr lang="en-US" sz="2000" smtClean="0">
              <a:cs typeface="Majalla UI"/>
            </a:endParaRPr>
          </a:p>
          <a:p>
            <a:r>
              <a:rPr lang="fa-IR" sz="2000" smtClean="0"/>
              <a:t>1990/92 - </a:t>
            </a:r>
            <a:r>
              <a:rPr lang="en-US" sz="2000" smtClean="0">
                <a:cs typeface="Majalla UI"/>
              </a:rPr>
              <a:t>Student housing, Antipodes I, Dijon, France</a:t>
            </a:r>
            <a:r>
              <a:rPr lang="fa-IR" sz="2000" smtClean="0"/>
              <a:t> </a:t>
            </a:r>
            <a:endParaRPr lang="en-US" sz="2000" smtClean="0">
              <a:cs typeface="Majalla UI"/>
            </a:endParaRPr>
          </a:p>
          <a:p>
            <a:r>
              <a:rPr lang="fa-IR" sz="2000" smtClean="0"/>
              <a:t>1990/92 - </a:t>
            </a:r>
            <a:r>
              <a:rPr lang="en-US" sz="2000" smtClean="0">
                <a:cs typeface="Majalla UI"/>
              </a:rPr>
              <a:t>Sammlung Goetz, Munich, Germany</a:t>
            </a:r>
            <a:r>
              <a:rPr lang="fa-IR" sz="2000" smtClean="0"/>
              <a:t> </a:t>
            </a:r>
            <a:endParaRPr lang="en-US" sz="2000" smtClean="0">
              <a:cs typeface="Majalla UI"/>
            </a:endParaRPr>
          </a:p>
          <a:p>
            <a:r>
              <a:rPr lang="fa-IR" sz="2000" smtClean="0"/>
              <a:t>1993/94 - </a:t>
            </a:r>
            <a:r>
              <a:rPr lang="en-US" sz="2000" smtClean="0">
                <a:cs typeface="Majalla UI"/>
              </a:rPr>
              <a:t>Ricola Europe factory, Mulhouse-Brunstatt</a:t>
            </a:r>
            <a:r>
              <a:rPr lang="fa-IR" sz="2000" smtClean="0"/>
              <a:t> </a:t>
            </a:r>
            <a:endParaRPr lang="en-US" sz="2000" smtClean="0">
              <a:cs typeface="Majalla UI"/>
            </a:endParaRPr>
          </a:p>
          <a:p>
            <a:r>
              <a:rPr lang="fa-IR" sz="2000" smtClean="0"/>
              <a:t>1995/97 - </a:t>
            </a:r>
            <a:r>
              <a:rPr lang="en-US" sz="2000" smtClean="0">
                <a:cs typeface="Majalla UI"/>
              </a:rPr>
              <a:t>Dominus winery, Napa Valley, Yountville, California</a:t>
            </a:r>
            <a:r>
              <a:rPr lang="fa-IR" sz="2000" smtClean="0"/>
              <a:t> </a:t>
            </a:r>
            <a:endParaRPr lang="en-US" sz="2000" smtClean="0">
              <a:cs typeface="Majalla UI"/>
            </a:endParaRPr>
          </a:p>
          <a:p>
            <a:r>
              <a:rPr lang="fa-IR" sz="2000" smtClean="0"/>
              <a:t>1995/99 - </a:t>
            </a:r>
            <a:r>
              <a:rPr lang="en-US" sz="2000" smtClean="0">
                <a:cs typeface="Majalla UI"/>
              </a:rPr>
              <a:t>Tate Modern, London, Great Britain</a:t>
            </a:r>
            <a:r>
              <a:rPr lang="fa-IR" sz="2000" smtClean="0"/>
              <a:t> </a:t>
            </a:r>
            <a:endParaRPr lang="en-US" sz="2000" smtClean="0">
              <a:cs typeface="Majalla UI"/>
            </a:endParaRPr>
          </a:p>
          <a:p>
            <a:r>
              <a:rPr lang="fa-IR" sz="2000" smtClean="0"/>
              <a:t>1997/98 - </a:t>
            </a:r>
            <a:r>
              <a:rPr lang="en-US" sz="2000" smtClean="0">
                <a:cs typeface="Majalla UI"/>
              </a:rPr>
              <a:t>Institut fur Spitalpharmazie, Basel, Switzerland</a:t>
            </a:r>
          </a:p>
          <a:p>
            <a:r>
              <a:rPr lang="fa-IR" sz="2000" smtClean="0"/>
              <a:t>1997/99 - </a:t>
            </a:r>
            <a:r>
              <a:rPr lang="en-US" sz="2000" smtClean="0">
                <a:cs typeface="Majalla UI"/>
              </a:rPr>
              <a:t>Library of the Fachhochschule Eberswalde, Germany</a:t>
            </a:r>
          </a:p>
          <a:p>
            <a:r>
              <a:rPr lang="fa-IR" sz="2000" smtClean="0"/>
              <a:t>1997/99 - </a:t>
            </a:r>
            <a:r>
              <a:rPr lang="en-US" sz="2000" smtClean="0">
                <a:cs typeface="Majalla UI"/>
              </a:rPr>
              <a:t>Küppersmühle Museum - Grothe Collection, Duisburg, Germany</a:t>
            </a:r>
          </a:p>
          <a:p>
            <a:r>
              <a:rPr lang="fa-IR" sz="2000" smtClean="0"/>
              <a:t>1998-1999 - </a:t>
            </a:r>
            <a:r>
              <a:rPr lang="en-US" sz="2000" smtClean="0">
                <a:cs typeface="Majalla UI"/>
              </a:rPr>
              <a:t>Signal cabin, Basel</a:t>
            </a:r>
          </a:p>
          <a:p>
            <a:r>
              <a:rPr lang="fa-IR" sz="2000" smtClean="0"/>
              <a:t>1998/00 - </a:t>
            </a:r>
            <a:r>
              <a:rPr lang="en-US" sz="2000" smtClean="0">
                <a:cs typeface="Majalla UI"/>
              </a:rPr>
              <a:t>Roche Pharma Research Institute Building 92 / Building 41, Basel</a:t>
            </a:r>
          </a:p>
          <a:p>
            <a:r>
              <a:rPr lang="fa-IR" sz="2000" smtClean="0"/>
              <a:t>1998/00 - </a:t>
            </a:r>
            <a:r>
              <a:rPr lang="en-US" sz="2000" smtClean="0">
                <a:cs typeface="Majalla UI"/>
              </a:rPr>
              <a:t>Tate Modern London, London</a:t>
            </a:r>
            <a:r>
              <a:rPr lang="fa-IR" sz="2000" smtClean="0"/>
              <a:t> </a:t>
            </a:r>
            <a:endParaRPr lang="en-US" sz="2000" smtClean="0">
              <a:cs typeface="Majalla UI"/>
            </a:endParaRPr>
          </a:p>
        </p:txBody>
      </p:sp>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p:txBody>
          <a:bodyPr/>
          <a:lstStyle/>
          <a:p>
            <a:r>
              <a:rPr lang="fa-IR" sz="2000" smtClean="0"/>
              <a:t>1998/00 - </a:t>
            </a:r>
            <a:r>
              <a:rPr lang="en-US" sz="2000" smtClean="0">
                <a:cs typeface="Majalla UI"/>
              </a:rPr>
              <a:t>Commercial and residential building, Solothurn, Switzerland</a:t>
            </a:r>
          </a:p>
          <a:p>
            <a:r>
              <a:rPr lang="fa-IR" sz="2000" smtClean="0"/>
              <a:t>1999/00 - </a:t>
            </a:r>
            <a:r>
              <a:rPr lang="en-US" sz="2000" smtClean="0">
                <a:cs typeface="Majalla UI"/>
              </a:rPr>
              <a:t>Residential buildings, Paris, France</a:t>
            </a:r>
            <a:r>
              <a:rPr lang="fa-IR" sz="2000" smtClean="0"/>
              <a:t> </a:t>
            </a:r>
            <a:endParaRPr lang="en-US" sz="2000" smtClean="0">
              <a:cs typeface="Majalla UI"/>
            </a:endParaRPr>
          </a:p>
          <a:p>
            <a:r>
              <a:rPr lang="fa-IR" sz="2000" smtClean="0"/>
              <a:t>1999/03 - </a:t>
            </a:r>
            <a:r>
              <a:rPr lang="en-US" sz="2000" smtClean="0">
                <a:cs typeface="Majalla UI"/>
              </a:rPr>
              <a:t>Prada boutique, Tokyo, Japan</a:t>
            </a:r>
          </a:p>
          <a:p>
            <a:r>
              <a:rPr lang="fa-IR" sz="2000" smtClean="0"/>
              <a:t>1999/03 - </a:t>
            </a:r>
            <a:r>
              <a:rPr lang="en-US" sz="2000" smtClean="0">
                <a:cs typeface="Majalla UI"/>
              </a:rPr>
              <a:t>Aargauerv Kunsthaus Addition, Switzerland</a:t>
            </a:r>
            <a:r>
              <a:rPr lang="fa-IR" sz="2000" smtClean="0"/>
              <a:t> </a:t>
            </a:r>
            <a:endParaRPr lang="en-US" sz="2000" smtClean="0">
              <a:cs typeface="Majalla UI"/>
            </a:endParaRPr>
          </a:p>
          <a:p>
            <a:r>
              <a:rPr lang="fa-IR" sz="2000" smtClean="0"/>
              <a:t>2002/04 - </a:t>
            </a:r>
            <a:r>
              <a:rPr lang="en-US" sz="2000" smtClean="0">
                <a:cs typeface="Majalla UI"/>
              </a:rPr>
              <a:t>Forum Building, Barcelona, Spain</a:t>
            </a:r>
            <a:r>
              <a:rPr lang="fa-IR" sz="2000" smtClean="0"/>
              <a:t> </a:t>
            </a:r>
            <a:endParaRPr lang="en-US" sz="2000" smtClean="0">
              <a:cs typeface="Majalla UI"/>
            </a:endParaRPr>
          </a:p>
          <a:p>
            <a:r>
              <a:rPr lang="fa-IR" sz="2000" smtClean="0"/>
              <a:t>2003 - </a:t>
            </a:r>
            <a:r>
              <a:rPr lang="en-US" sz="2000" smtClean="0">
                <a:cs typeface="Majalla UI"/>
              </a:rPr>
              <a:t>Aargauer Kunsthaus Addition, Aargau</a:t>
            </a:r>
          </a:p>
          <a:p>
            <a:r>
              <a:rPr lang="fa-IR" sz="2000" smtClean="0"/>
              <a:t>2003 - </a:t>
            </a:r>
            <a:r>
              <a:rPr lang="en-US" sz="2000" smtClean="0">
                <a:cs typeface="Majalla UI"/>
              </a:rPr>
              <a:t>CaixaForum-Madrid, Madrid</a:t>
            </a:r>
          </a:p>
          <a:p>
            <a:r>
              <a:rPr lang="fa-IR" sz="2000" smtClean="0"/>
              <a:t>2004 - </a:t>
            </a:r>
            <a:r>
              <a:rPr lang="en-US" sz="2000" smtClean="0">
                <a:cs typeface="Majalla UI"/>
              </a:rPr>
              <a:t>Ciudad del Flamenco, Jerez, Spain</a:t>
            </a:r>
            <a:r>
              <a:rPr lang="fa-IR" sz="2000" smtClean="0"/>
              <a:t> </a:t>
            </a:r>
            <a:endParaRPr lang="en-US" sz="2000" smtClean="0">
              <a:cs typeface="Majalla UI"/>
            </a:endParaRPr>
          </a:p>
          <a:p>
            <a:r>
              <a:rPr lang="fa-IR" sz="2000" smtClean="0"/>
              <a:t>2004 - </a:t>
            </a:r>
            <a:r>
              <a:rPr lang="en-US" sz="2000" smtClean="0">
                <a:cs typeface="Majalla UI"/>
              </a:rPr>
              <a:t>Olympic Stadium for Beijing 2008, Beijing</a:t>
            </a:r>
            <a:r>
              <a:rPr lang="fa-IR" sz="2000" smtClean="0"/>
              <a:t> </a:t>
            </a:r>
            <a:endParaRPr lang="en-US" sz="2000" smtClean="0">
              <a:cs typeface="Majalla UI"/>
            </a:endParaRPr>
          </a:p>
          <a:p>
            <a:endParaRPr lang="en-US" sz="2000" smtClean="0">
              <a:cs typeface="Majalla UI"/>
            </a:endParaRPr>
          </a:p>
          <a:p>
            <a:endParaRPr lang="en-US" sz="2000" smtClean="0">
              <a:cs typeface="Majalla UI"/>
            </a:endParaRPr>
          </a:p>
          <a:p>
            <a:endParaRPr lang="en-US" sz="2000" smtClean="0">
              <a:cs typeface="Majalla UI"/>
            </a:endParaRPr>
          </a:p>
        </p:txBody>
      </p:sp>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p:nvPr>
        </p:nvSpPr>
        <p:spPr/>
        <p:txBody>
          <a:bodyPr/>
          <a:lstStyle/>
          <a:p>
            <a:pPr algn="ctr" eaLnBrk="1" hangingPunct="1"/>
            <a:r>
              <a:rPr lang="fa-IR" smtClean="0"/>
              <a:t>مبانی فکری هرزوگ و دمورن</a:t>
            </a:r>
            <a:endParaRPr lang="en-US" smtClean="0">
              <a:cs typeface="Tahoma" pitchFamily="34" charset="0"/>
            </a:endParaRPr>
          </a:p>
        </p:txBody>
      </p:sp>
      <p:pic>
        <p:nvPicPr>
          <p:cNvPr id="12291" name="Picture 17" descr="20shc9e"/>
          <p:cNvPicPr>
            <a:picLocks noGrp="1" noChangeAspect="1" noChangeArrowheads="1"/>
          </p:cNvPicPr>
          <p:nvPr>
            <p:ph sz="quarter" idx="1"/>
          </p:nvPr>
        </p:nvPicPr>
        <p:blipFill>
          <a:blip r:embed="rId2" cstate="print"/>
          <a:srcRect/>
          <a:stretch>
            <a:fillRect/>
          </a:stretch>
        </p:blipFill>
        <p:spPr>
          <a:xfrm>
            <a:off x="825500" y="1600200"/>
            <a:ext cx="2921000" cy="2185988"/>
          </a:xfrm>
          <a:ln w="38100" cap="sq">
            <a:solidFill>
              <a:srgbClr val="000000"/>
            </a:solidFill>
          </a:ln>
          <a:effectLst>
            <a:outerShdw blurRad="50800" dist="38100" dir="2700000" algn="tl" rotWithShape="0">
              <a:srgbClr val="000000">
                <a:alpha val="43000"/>
              </a:srgbClr>
            </a:outerShdw>
          </a:effectLst>
        </p:spPr>
      </p:pic>
      <p:pic>
        <p:nvPicPr>
          <p:cNvPr id="12292" name="Picture 15" descr="2laban"/>
          <p:cNvPicPr>
            <a:picLocks noGrp="1" noChangeAspect="1" noChangeArrowheads="1"/>
          </p:cNvPicPr>
          <p:nvPr>
            <p:ph sz="quarter" idx="2"/>
          </p:nvPr>
        </p:nvPicPr>
        <p:blipFill>
          <a:blip r:embed="rId3" cstate="print"/>
          <a:srcRect/>
          <a:stretch>
            <a:fillRect/>
          </a:stretch>
        </p:blipFill>
        <p:spPr>
          <a:xfrm>
            <a:off x="1465263" y="3938588"/>
            <a:ext cx="1641475" cy="2187575"/>
          </a:xfrm>
          <a:ln w="38100" cap="sq">
            <a:solidFill>
              <a:srgbClr val="000000"/>
            </a:solidFill>
          </a:ln>
          <a:effectLst>
            <a:outerShdw blurRad="50800" dist="38100" dir="2700000" algn="tl" rotWithShape="0">
              <a:srgbClr val="000000">
                <a:alpha val="43000"/>
              </a:srgbClr>
            </a:outerShdw>
          </a:effectLst>
        </p:spPr>
      </p:pic>
      <p:sp>
        <p:nvSpPr>
          <p:cNvPr id="16389" name="Rectangle 13"/>
          <p:cNvSpPr>
            <a:spLocks noGrp="1"/>
          </p:cNvSpPr>
          <p:nvPr>
            <p:ph type="body" sz="half" idx="3"/>
          </p:nvPr>
        </p:nvSpPr>
        <p:spPr>
          <a:xfrm>
            <a:off x="4286250" y="1357313"/>
            <a:ext cx="3657600" cy="4525962"/>
          </a:xfrm>
        </p:spPr>
        <p:txBody>
          <a:bodyPr/>
          <a:lstStyle/>
          <a:p>
            <a:pPr algn="just" rtl="1" eaLnBrk="1" hangingPunct="1">
              <a:lnSpc>
                <a:spcPct val="80000"/>
              </a:lnSpc>
            </a:pPr>
            <a:r>
              <a:rPr lang="fa-IR" sz="1800" smtClean="0"/>
              <a:t>هرتزوگ و دمورن، بر يگانگي تجربه معماري و جايگيري هر عنصر در محل خاص خود، تاكيد مي ورزند. آثار اين دو، براي بسياري، تنها با استفاده از تصاوير كنترل شده و قالب دار، شناخته شده مي‌باشد. به عبارت ديگر، اين نوع معماري بسيار فوتوژنيك بوده، علایق ايشان به قدرت دوربين در خلق يك واقعيت را بيان مي‌كند</a:t>
            </a:r>
            <a:r>
              <a:rPr lang="en-US" sz="1800" smtClean="0">
                <a:cs typeface="Tahoma" pitchFamily="34" charset="0"/>
              </a:rPr>
              <a:t>.</a:t>
            </a:r>
            <a:endParaRPr lang="fa-IR" sz="1800" smtClean="0"/>
          </a:p>
          <a:p>
            <a:pPr algn="just" rtl="1" eaLnBrk="1" hangingPunct="1">
              <a:lnSpc>
                <a:spcPct val="80000"/>
              </a:lnSpc>
            </a:pPr>
            <a:r>
              <a:rPr lang="fa-IR" sz="1800" smtClean="0"/>
              <a:t> هرتزوگ و دمورن زبان و هنر خود را در تعامل با بسياري از منابع مختلفی در کنار جهان ساختمان همچون نقاشی، مجسمه سازی، هنر مفهومی، عکاسی، فيلم، تبليغات و مد به دست آورده‌اند؛ اين منابع مختلف قبل از اينکه به صورت اشکالي در متن معماري درآيند از فیلتری مفهومی و تصويری عبور کرده، در نهايت به پديده‌ای واحد دست یافته، شيوه ای غيرقابل جايگزين را در طراحي پروژه ها اجرا مي كنند</a:t>
            </a:r>
            <a:r>
              <a:rPr lang="en-US" sz="1800" smtClean="0">
                <a:cs typeface="Tahoma" pitchFamily="34" charset="0"/>
              </a:rPr>
              <a:t>. </a:t>
            </a:r>
          </a:p>
        </p:txBody>
      </p:sp>
    </p:spTree>
  </p:cSld>
  <p:clrMapOvr>
    <a:masterClrMapping/>
  </p:clrMapOvr>
  <p:transition>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p:cNvSpPr>
          <p:nvPr>
            <p:ph type="title"/>
          </p:nvPr>
        </p:nvSpPr>
        <p:spPr/>
        <p:txBody>
          <a:bodyPr/>
          <a:lstStyle/>
          <a:p>
            <a:pPr algn="ctr" eaLnBrk="1" hangingPunct="1"/>
            <a:r>
              <a:rPr lang="fa-IR" smtClean="0"/>
              <a:t>مبانی فکری هرزوگ و دمورن</a:t>
            </a:r>
            <a:endParaRPr lang="en-US" smtClean="0">
              <a:cs typeface="Tahoma" pitchFamily="34" charset="0"/>
            </a:endParaRPr>
          </a:p>
        </p:txBody>
      </p:sp>
      <p:pic>
        <p:nvPicPr>
          <p:cNvPr id="31752" name="Picture 8" descr="1forum"/>
          <p:cNvPicPr>
            <a:picLocks noGrp="1" noChangeAspect="1" noChangeArrowheads="1"/>
          </p:cNvPicPr>
          <p:nvPr>
            <p:ph sz="quarter" idx="1"/>
          </p:nvPr>
        </p:nvPicPr>
        <p:blipFill>
          <a:blip r:embed="rId2" cstate="print"/>
          <a:stretch>
            <a:fillRect/>
          </a:stretch>
        </p:blipFill>
        <p:spPr>
          <a:xfrm>
            <a:off x="1122363" y="1600200"/>
            <a:ext cx="2327275" cy="2185988"/>
          </a:xfrm>
          <a:ln w="38100" cap="sq">
            <a:solidFill>
              <a:srgbClr val="000000"/>
            </a:solidFill>
          </a:ln>
          <a:effectLst>
            <a:outerShdw blurRad="50800" dist="38100" dir="2700000" algn="tl" rotWithShape="0">
              <a:srgbClr val="000000">
                <a:alpha val="43000"/>
              </a:srgbClr>
            </a:outerShdw>
          </a:effectLst>
        </p:spPr>
      </p:pic>
      <p:pic>
        <p:nvPicPr>
          <p:cNvPr id="31753" name="Picture 9" descr="espana_4_"/>
          <p:cNvPicPr>
            <a:picLocks noGrp="1" noChangeAspect="1" noChangeArrowheads="1"/>
          </p:cNvPicPr>
          <p:nvPr>
            <p:ph sz="quarter" idx="2"/>
          </p:nvPr>
        </p:nvPicPr>
        <p:blipFill>
          <a:blip r:embed="rId3" cstate="print"/>
          <a:stretch>
            <a:fillRect/>
          </a:stretch>
        </p:blipFill>
        <p:spPr>
          <a:xfrm>
            <a:off x="643157" y="3938588"/>
            <a:ext cx="3285686" cy="2187575"/>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17413" name="Rectangle 7"/>
          <p:cNvSpPr>
            <a:spLocks noGrp="1"/>
          </p:cNvSpPr>
          <p:nvPr>
            <p:ph type="body" sz="half" idx="3"/>
          </p:nvPr>
        </p:nvSpPr>
        <p:spPr>
          <a:xfrm>
            <a:off x="4357688" y="1785938"/>
            <a:ext cx="3657600" cy="4781550"/>
          </a:xfrm>
        </p:spPr>
        <p:txBody>
          <a:bodyPr/>
          <a:lstStyle/>
          <a:p>
            <a:pPr algn="justLow" rtl="1" eaLnBrk="1" hangingPunct="1">
              <a:lnSpc>
                <a:spcPct val="80000"/>
              </a:lnSpc>
            </a:pPr>
            <a:r>
              <a:rPr lang="fa-IR" sz="2000" smtClean="0"/>
              <a:t>يکی از ابزارهای به کار رفته در ايده های هرزوگ و دمورن تركيب مصالح و ساختارهاي مختلف با هم است؛ از نظر آنها، تكنولوژي يك وسيله است نه هدف</a:t>
            </a:r>
            <a:r>
              <a:rPr lang="en-US" sz="2000" smtClean="0">
                <a:cs typeface="Tahoma" pitchFamily="34" charset="0"/>
              </a:rPr>
              <a:t>. </a:t>
            </a:r>
            <a:r>
              <a:rPr lang="fa-IR" sz="2000" smtClean="0"/>
              <a:t>اين دو از بحث هاي تكراري و ساختاري تكنولوژي مدرن دوري كرده، در عوض طرفدار راه حل هايي هستند كه با فرهنگ ساختماني محل قرارگيري پروژه تناسب داشته باشند. مخصوصا بازیافت و تغییر شکل دهی دوباره مصالحی که غیر قابل استفاده هستند. آنها هميشه از ساختارهاي فولادي بهره مي برند كه داراي نماهاي آزاد بوده، با انواع مختلفي از صفحات شيشه اي قابل تنظيم پر مي‌شوند</a:t>
            </a:r>
            <a:r>
              <a:rPr lang="en-US" sz="2000" smtClean="0">
                <a:cs typeface="Tahoma" pitchFamily="34" charset="0"/>
              </a:rPr>
              <a:t>.</a:t>
            </a:r>
            <a:endParaRPr lang="fa-IR" sz="2000" smtClean="0"/>
          </a:p>
          <a:p>
            <a:pPr algn="justLow" rtl="1" eaLnBrk="1" hangingPunct="1">
              <a:lnSpc>
                <a:spcPct val="80000"/>
              </a:lnSpc>
            </a:pPr>
            <a:endParaRPr lang="fa-IR" sz="2000" smtClean="0"/>
          </a:p>
        </p:txBody>
      </p:sp>
    </p:spTree>
  </p:cSld>
  <p:clrMapOvr>
    <a:masterClrMapping/>
  </p:clrMapOvr>
  <p:transition>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43125" y="1785938"/>
            <a:ext cx="6143625" cy="1143000"/>
          </a:xfrm>
        </p:spPr>
        <p:txBody>
          <a:bodyPr/>
          <a:lstStyle/>
          <a:p>
            <a:pPr algn="r" rtl="1"/>
            <a:r>
              <a:rPr lang="fa-IR" sz="3600" smtClean="0">
                <a:latin typeface="Arial" pitchFamily="34" charset="0"/>
                <a:cs typeface="Arial" pitchFamily="34" charset="0"/>
              </a:rPr>
              <a:t>نگاهی به اندیشه و آثار</a:t>
            </a:r>
            <a:r>
              <a:rPr lang="en-US" sz="3600" smtClean="0">
                <a:latin typeface="Arial" pitchFamily="34" charset="0"/>
                <a:cs typeface="Arial" pitchFamily="34" charset="0"/>
              </a:rPr>
              <a:t/>
            </a:r>
            <a:br>
              <a:rPr lang="en-US" sz="3600" smtClean="0">
                <a:latin typeface="Arial" pitchFamily="34" charset="0"/>
                <a:cs typeface="Arial" pitchFamily="34" charset="0"/>
              </a:rPr>
            </a:br>
            <a:r>
              <a:rPr lang="fa-IR" sz="3600" smtClean="0">
                <a:latin typeface="Arial" pitchFamily="34" charset="0"/>
                <a:cs typeface="Arial" pitchFamily="34" charset="0"/>
              </a:rPr>
              <a:t> هرتزوگ و دمورن</a:t>
            </a:r>
            <a:r>
              <a:rPr lang="en-US" sz="3600" smtClean="0">
                <a:latin typeface="Arial" pitchFamily="34" charset="0"/>
                <a:cs typeface="Arial" pitchFamily="34" charset="0"/>
              </a:rPr>
              <a:t/>
            </a:r>
            <a:br>
              <a:rPr lang="en-US" sz="3600" smtClean="0">
                <a:latin typeface="Arial" pitchFamily="34" charset="0"/>
                <a:cs typeface="Arial" pitchFamily="34" charset="0"/>
              </a:rPr>
            </a:br>
            <a:r>
              <a:rPr lang="fa-IR" sz="3600" smtClean="0">
                <a:latin typeface="Arial" pitchFamily="34" charset="0"/>
                <a:cs typeface="Arial" pitchFamily="34" charset="0"/>
              </a:rPr>
              <a:t> </a:t>
            </a:r>
            <a:r>
              <a:rPr lang="en-US" sz="3600" smtClean="0">
                <a:latin typeface="Arial" pitchFamily="34" charset="0"/>
                <a:cs typeface="Arial" pitchFamily="34" charset="0"/>
              </a:rPr>
              <a:t/>
            </a:r>
            <a:br>
              <a:rPr lang="en-US" sz="3600" smtClean="0">
                <a:latin typeface="Arial" pitchFamily="34" charset="0"/>
                <a:cs typeface="Arial" pitchFamily="34" charset="0"/>
              </a:rPr>
            </a:br>
            <a:endParaRPr lang="en-US" sz="3600" smtClean="0">
              <a:latin typeface="Arial" pitchFamily="34" charset="0"/>
              <a:cs typeface="Arial" pitchFamily="34" charset="0"/>
            </a:endParaRPr>
          </a:p>
        </p:txBody>
      </p:sp>
      <p:sp>
        <p:nvSpPr>
          <p:cNvPr id="18435" name="Content Placeholder 2"/>
          <p:cNvSpPr>
            <a:spLocks noGrp="1"/>
          </p:cNvSpPr>
          <p:nvPr>
            <p:ph idx="1"/>
          </p:nvPr>
        </p:nvSpPr>
        <p:spPr>
          <a:xfrm>
            <a:off x="357188" y="2357438"/>
            <a:ext cx="8229600" cy="3967162"/>
          </a:xfrm>
        </p:spPr>
        <p:txBody>
          <a:bodyPr/>
          <a:lstStyle/>
          <a:p>
            <a:pPr algn="justLow" rtl="1"/>
            <a:r>
              <a:rPr lang="fa-IR" sz="2000" smtClean="0"/>
              <a:t>آنچه كه براي ما جالب است، رابطه بين تصاوير مرئي ونامرئي جهان هستي است... ژاکوب هرتزوک</a:t>
            </a:r>
            <a:endParaRPr lang="en-US" sz="2000" smtClean="0">
              <a:cs typeface="Majalla UI"/>
            </a:endParaRPr>
          </a:p>
          <a:p>
            <a:pPr algn="justLow" rtl="1"/>
            <a:r>
              <a:rPr lang="fa-IR" sz="2000" smtClean="0"/>
              <a:t>در تداوم اتفاقاتي كه در تاريخ هنر قرن بيستم روي داده است در دهه 60 شاهد رويكردي از هنر موسوم به مينيماليسم هستیم مبتني بر خلوص و سادگي در احجام و جلوگيري از هرگونه تزئين و...، مفاهيمی نو را القا می کند. در این بین نیز گروهی از معماران با استفاده از اتفاقات اين دهه سعي در تبیین ایده ها ونظریات نو با نیم نگاهی به معماری به مثابه یک هنر کاربردی در کنار تجسمی سه بعدی از ذهنیات خویش دارند.</a:t>
            </a:r>
            <a:endParaRPr lang="en-US" sz="2000" smtClean="0">
              <a:cs typeface="Majalla UI"/>
            </a:endParaRPr>
          </a:p>
          <a:p>
            <a:pPr algn="justLow" rtl="1"/>
            <a:r>
              <a:rPr lang="fa-IR" sz="2000" smtClean="0"/>
              <a:t>دو معمار پیشرو، هرتزوگ و دمورن، بر يگانگي تجربه معماري و جايگيري هر عنصر در محل خاص خود، تاكيد مي ورزند. آثار اين دو، براي بسياري، تنها با استفاده از تصاوير كنترل شده و قالب دار، شناخته شده مي‌باشد. به عبارت ديگر، اين نوع معماري بسيار فوتوژنيك بوده، علایق ايشان به قدرت دوربين در خلق يك واقعيت را بيان مي‌كند.</a:t>
            </a:r>
            <a:endParaRPr lang="en-US" sz="2000" smtClean="0">
              <a:cs typeface="Majalla UI"/>
            </a:endParaRPr>
          </a:p>
        </p:txBody>
      </p:sp>
      <p:pic>
        <p:nvPicPr>
          <p:cNvPr id="62466" name="Picture 2"/>
          <p:cNvPicPr>
            <a:picLocks noChangeAspect="1" noChangeArrowheads="1"/>
          </p:cNvPicPr>
          <p:nvPr/>
        </p:nvPicPr>
        <p:blipFill>
          <a:blip r:embed="rId2" cstate="print"/>
          <a:srcRect/>
          <a:stretch>
            <a:fillRect/>
          </a:stretch>
        </p:blipFill>
        <p:spPr bwMode="auto">
          <a:xfrm>
            <a:off x="1428750" y="785813"/>
            <a:ext cx="1466850" cy="142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500063" y="1214438"/>
            <a:ext cx="8229600" cy="4389437"/>
          </a:xfrm>
        </p:spPr>
        <p:txBody>
          <a:bodyPr/>
          <a:lstStyle/>
          <a:p>
            <a:pPr algn="just" rtl="1"/>
            <a:r>
              <a:rPr lang="fa-IR" sz="2000" smtClean="0"/>
              <a:t>بي‌شك، معماري هرتزوگ و دمورن را از جنبه هاي مختلف من جمله بناهاي تكميل شده، فرآيند ابداع و تم هاي مكرر يك زبان معمارانه در حال تكامل مي‌توان مورد بررسي قرار داد؛ اين پيكره از كارها، در فرهنگ معماري معاصر با آثار مهمي از جمله بناي </a:t>
            </a:r>
            <a:r>
              <a:rPr lang="en-US" sz="2000" smtClean="0">
                <a:cs typeface="Majalla UI"/>
              </a:rPr>
              <a:t>RICALA STARAGE</a:t>
            </a:r>
            <a:r>
              <a:rPr lang="fa-IR" sz="2000" smtClean="0"/>
              <a:t> در لوفن (1987)، </a:t>
            </a:r>
            <a:r>
              <a:rPr lang="en-US" sz="2000" smtClean="0">
                <a:cs typeface="Majalla UI"/>
              </a:rPr>
              <a:t>PRADA AOYAMA</a:t>
            </a:r>
            <a:r>
              <a:rPr lang="fa-IR" sz="2000" smtClean="0"/>
              <a:t> در ژاپن، گالري هنري </a:t>
            </a:r>
            <a:r>
              <a:rPr lang="en-US" sz="2000" smtClean="0">
                <a:cs typeface="Majalla UI"/>
              </a:rPr>
              <a:t>GAETZ</a:t>
            </a:r>
            <a:r>
              <a:rPr lang="fa-IR" sz="2000" smtClean="0"/>
              <a:t> در مونيخ (1991)، ساختمان </a:t>
            </a:r>
            <a:r>
              <a:rPr lang="en-US" sz="2000" smtClean="0">
                <a:cs typeface="Majalla UI"/>
              </a:rPr>
              <a:t>SIGNAL BOX 4 AUF WALF</a:t>
            </a:r>
            <a:r>
              <a:rPr lang="fa-IR" sz="2000" smtClean="0"/>
              <a:t> در باسل (1994) و مرکز حرکات موزون معاصر</a:t>
            </a:r>
            <a:r>
              <a:rPr lang="en-US" sz="2000" smtClean="0">
                <a:cs typeface="Majalla UI"/>
              </a:rPr>
              <a:t>LABAN </a:t>
            </a:r>
            <a:r>
              <a:rPr lang="fa-IR" sz="2000" smtClean="0"/>
              <a:t>2003 به عنوان نمادهایي از معماري اواخر قرن بيستم مطرح شده اند. اين بناها، به عنوان اشيايي فريبنده، باعث افزايش شهرت واعتبار آن محل شده و به عنوان تصاويري مطلوب پر از تداعي‌هاي پنهان، خويشتن را در ذهن انسان، جا مي دهند. مواد، سطوح و تناسب‌هاي موجود در آنها و فضايي از صندوقچه‌ها يا خانه‌هاي پر از جواهرات را ايجاد كرده و از طريق انتزاع موجود در درك كلي بنا، يك تنش بصري شديد را القاء مي‌كنند.</a:t>
            </a:r>
          </a:p>
        </p:txBody>
      </p:sp>
    </p:spTree>
  </p:cSld>
  <p:clrMapOvr>
    <a:masterClrMapping/>
  </p:clrMapOvr>
  <p:transition>
    <p:whee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4000500" y="1500188"/>
            <a:ext cx="4572000" cy="3859212"/>
          </a:xfrm>
          <a:prstGeom prst="rect">
            <a:avLst/>
          </a:prstGeom>
          <a:noFill/>
          <a:ln w="9525">
            <a:noFill/>
            <a:miter lim="800000"/>
            <a:headEnd/>
            <a:tailEnd/>
          </a:ln>
        </p:spPr>
        <p:txBody>
          <a:bodyPr>
            <a:spAutoFit/>
          </a:bodyPr>
          <a:lstStyle/>
          <a:p>
            <a:pPr algn="just" rtl="1" fontAlgn="base">
              <a:lnSpc>
                <a:spcPct val="80000"/>
              </a:lnSpc>
              <a:spcBef>
                <a:spcPct val="0"/>
              </a:spcBef>
              <a:spcAft>
                <a:spcPct val="0"/>
              </a:spcAft>
            </a:pPr>
            <a:r>
              <a:rPr lang="fa-IR">
                <a:solidFill>
                  <a:prstClr val="black"/>
                </a:solidFill>
                <a:latin typeface="Arial" pitchFamily="34" charset="0"/>
                <a:cs typeface="Arial" pitchFamily="34" charset="0"/>
              </a:rPr>
              <a:t>هرزوگ و دمورن در پاسخ به موضوعات مربوط به تناسبات بنا، طبيعت و توپوگرافي هر چه بیشتر به سمت مفهوم ساختمان به عنوان يك «منظر مصنوع» روي آورده‌اند. اين دو در تلاشند تا در استفاده از شباهتهای زمين شناختی و بيولوژيکی با همه خطرات موجود، هر چه بيشتر آزاد و بدون قيد و بند عمل كنند. طرح کتابخانه دانشگاه کمپوس در آلمان (1998) در شکل پلان خود تصویری آمیب گونه را ارائه مي‌دهد، این در حالی است که طرح اقامتگاه کرامليج در کالیفرنیا (1997-1999)يک هندسه پیچ در پیچ را با سقف برجسته زاويه دار اجرا كرده است و بدين ترتيب تجربه منظره بيرون به درون ساختمان انتقال مي‌يابد</a:t>
            </a:r>
            <a:r>
              <a:rPr lang="en-US">
                <a:solidFill>
                  <a:prstClr val="black"/>
                </a:solidFill>
                <a:latin typeface="Arial" pitchFamily="34" charset="0"/>
                <a:cs typeface="Tahoma" pitchFamily="34" charset="0"/>
              </a:rPr>
              <a:t>. </a:t>
            </a:r>
            <a:endParaRPr lang="fa-IR">
              <a:solidFill>
                <a:prstClr val="black"/>
              </a:solidFill>
              <a:latin typeface="Arial" pitchFamily="34" charset="0"/>
              <a:cs typeface="Arial" pitchFamily="34" charset="0"/>
            </a:endParaRPr>
          </a:p>
          <a:p>
            <a:pPr algn="just" rtl="1" fontAlgn="base">
              <a:lnSpc>
                <a:spcPct val="80000"/>
              </a:lnSpc>
              <a:spcBef>
                <a:spcPct val="0"/>
              </a:spcBef>
              <a:spcAft>
                <a:spcPct val="0"/>
              </a:spcAft>
              <a:buFont typeface="Wingdings 2" pitchFamily="18" charset="2"/>
              <a:buNone/>
            </a:pPr>
            <a:r>
              <a:rPr lang="fa-IR">
                <a:solidFill>
                  <a:prstClr val="black"/>
                </a:solidFill>
                <a:latin typeface="Arial" pitchFamily="34" charset="0"/>
                <a:cs typeface="Arial" pitchFamily="34" charset="0"/>
              </a:rPr>
              <a:t> </a:t>
            </a:r>
          </a:p>
          <a:p>
            <a:pPr algn="just" rtl="1" fontAlgn="base">
              <a:lnSpc>
                <a:spcPct val="80000"/>
              </a:lnSpc>
              <a:spcBef>
                <a:spcPct val="0"/>
              </a:spcBef>
              <a:spcAft>
                <a:spcPct val="0"/>
              </a:spcAft>
            </a:pPr>
            <a:r>
              <a:rPr lang="fa-IR">
                <a:solidFill>
                  <a:prstClr val="black"/>
                </a:solidFill>
                <a:latin typeface="Arial" pitchFamily="34" charset="0"/>
                <a:cs typeface="Arial" pitchFamily="34" charset="0"/>
              </a:rPr>
              <a:t> آنها بر اين باور بودند که يکی از اهداف معماری افزايش ميزان ادراك ما از جهان هستي است. ساختمان‌ها به منزله قالب ها يا فيلترهايی هستند که ديدگاه ما را بر روی شهر يا کشور متمرکز مي‌کنند. </a:t>
            </a:r>
            <a:endParaRPr lang="en-US">
              <a:solidFill>
                <a:prstClr val="black"/>
              </a:solidFill>
              <a:latin typeface="Arial" pitchFamily="34" charset="0"/>
              <a:cs typeface="Tahoma" pitchFamily="34" charset="0"/>
            </a:endParaRPr>
          </a:p>
        </p:txBody>
      </p:sp>
      <p:pic>
        <p:nvPicPr>
          <p:cNvPr id="37890" name="Picture 2"/>
          <p:cNvPicPr>
            <a:picLocks noChangeAspect="1" noChangeArrowheads="1"/>
          </p:cNvPicPr>
          <p:nvPr/>
        </p:nvPicPr>
        <p:blipFill>
          <a:blip r:embed="rId2" cstate="print"/>
          <a:srcRect/>
          <a:stretch>
            <a:fillRect/>
          </a:stretch>
        </p:blipFill>
        <p:spPr bwMode="auto">
          <a:xfrm>
            <a:off x="357188" y="1857375"/>
            <a:ext cx="3657600"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428625" y="714375"/>
            <a:ext cx="8229600" cy="1143000"/>
          </a:xfrm>
        </p:spPr>
        <p:txBody>
          <a:bodyPr/>
          <a:lstStyle/>
          <a:p>
            <a:pPr algn="just" rtl="1" eaLnBrk="1" hangingPunct="1"/>
            <a:r>
              <a:rPr lang="fa-IR" dirty="0" smtClean="0">
                <a:latin typeface="Arial" pitchFamily="34" charset="0"/>
                <a:cs typeface="Arial" pitchFamily="34" charset="0"/>
              </a:rPr>
              <a:t>منتقدین چه می گویند.. </a:t>
            </a:r>
            <a:endParaRPr lang="en-US" dirty="0" smtClean="0">
              <a:latin typeface="Arial" pitchFamily="34" charset="0"/>
              <a:cs typeface="Arial" pitchFamily="34" charset="0"/>
            </a:endParaRPr>
          </a:p>
        </p:txBody>
      </p:sp>
      <p:sp>
        <p:nvSpPr>
          <p:cNvPr id="21507" name="Rectangle 3"/>
          <p:cNvSpPr>
            <a:spLocks noGrp="1"/>
          </p:cNvSpPr>
          <p:nvPr>
            <p:ph idx="1"/>
          </p:nvPr>
        </p:nvSpPr>
        <p:spPr/>
        <p:txBody>
          <a:bodyPr/>
          <a:lstStyle/>
          <a:p>
            <a:pPr algn="just" rtl="1" eaLnBrk="1" hangingPunct="1">
              <a:lnSpc>
                <a:spcPct val="80000"/>
              </a:lnSpc>
            </a:pPr>
            <a:r>
              <a:rPr lang="fa-IR" sz="1600" dirty="0" smtClean="0"/>
              <a:t> نويسندگاني كه سعي در طبقه بندي آثار هرتزوگ ودمورن دارند، اصطلاحاتي نظير ”ميني ماليسم تزیيني“ را ابداع كرده‌اند، از نبود اتحاد ساختاري در كارهاي هرتزوگ ودمورن بسیار گفته اند، گلايه ها كرده و آن دو را به خلق مجدد شيوه ”انبار تزیين شده ونتوري“ متهم ساخته اند: ”كار اين دو، چيزي بيش از اينكه يك جعبه تميز سويسي را در يك پارچه زيباتر ومدرن تر بپيچيم، نیست. در قسمت هاي درونی، حس ادراک فضايي وجود ندارد و لذا اين بخشها در مقايسه با بخشهای شفاف بيرونی دلتنگ کننده به نظر مي‌رسند..!“</a:t>
            </a:r>
          </a:p>
          <a:p>
            <a:pPr algn="just" rtl="1" eaLnBrk="1" hangingPunct="1">
              <a:lnSpc>
                <a:spcPct val="80000"/>
              </a:lnSpc>
            </a:pPr>
            <a:r>
              <a:rPr lang="fa-IR" sz="1600" dirty="0" smtClean="0"/>
              <a:t>منتقدان بر اين باورند كه بايد از چنين سهل انگاري هايی پرهيز شود؛ آگاهي از اين موارد در درک شيوه ارزيابی کارهای آن دو توسط ديگران مي‌تواند بسيار مهم باشد. برای فرار از عقايد سطحی، هيچ پادزهری بهتر از نگاه دقيق به اين آثار و تلاش برای يافتن ايده‌های نهفته در آنها نیست! اصطلاحی چون ”مينيماليسم“، ”ماترياليته“، يا حتی ”تکتونيک“ تنها شعاری توخالی است</a:t>
            </a:r>
            <a:r>
              <a:rPr lang="en-US" sz="1600" dirty="0" smtClean="0">
                <a:cs typeface="Tahoma" pitchFamily="34" charset="0"/>
              </a:rPr>
              <a:t>! </a:t>
            </a:r>
            <a:r>
              <a:rPr lang="fa-IR" sz="1600" dirty="0" smtClean="0"/>
              <a:t>نمي‌توان تظاهر کرد که يک نمای واحد وجود داردکه همگان درباره مزايای سادگی آن اتفاق نظر داشته باشند. بسياری از آثاری که تحت اين عنوان ارائه شده، کسل کننده‌اند، زيرا که بر مبنای نقشه‌های دياگرامی و نقل قول های خشک وخالی نئومدرنيستی مطرح شده‌اند، ”اتحادی از حداقل اجزايی که در جای صحيح خود قرار دارند.“</a:t>
            </a:r>
          </a:p>
          <a:p>
            <a:pPr algn="just" rtl="1" eaLnBrk="1" hangingPunct="1">
              <a:lnSpc>
                <a:spcPct val="80000"/>
              </a:lnSpc>
            </a:pPr>
            <a:r>
              <a:rPr lang="fa-IR" sz="1600" dirty="0" smtClean="0"/>
              <a:t>بر فرض اینکه هرتزوگ و دمورن به دنبال نوعی سادگی هم باشند، اين سادگی نتيجه يک فرايند پيچيده فکری است. در حال حاضر که مسولان موزه ها و تاريخ نويسان هنر، آثار هرتزوگ و دمورن را طبقه بندی مي‌کنند، همان داستانهای تکراری را درباره تاثير ”ژوزف بئوس“ و ”آلدو روسی“ مطرح كرده، برای صدمين بار ما را متوجه نقش دونالد جاد يا فرايند پديدارشناسی مي‌كنند!“</a:t>
            </a:r>
            <a:endParaRPr lang="en-US" sz="1600" dirty="0" smtClean="0">
              <a:cs typeface="Tahoma" pitchFamily="34" charset="0"/>
            </a:endParaRPr>
          </a:p>
        </p:txBody>
      </p:sp>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eaLnBrk="1" hangingPunct="1">
              <a:defRPr/>
            </a:pPr>
            <a:r>
              <a:rPr lang="fa-IR" sz="5400" dirty="0" smtClean="0">
                <a:solidFill>
                  <a:schemeClr val="accent1">
                    <a:lumMod val="75000"/>
                  </a:schemeClr>
                </a:solidFill>
              </a:rPr>
              <a:t>استادیوم بیجینگ</a:t>
            </a:r>
            <a:endParaRPr lang="fa-IR" dirty="0" smtClean="0"/>
          </a:p>
        </p:txBody>
      </p:sp>
      <p:pic>
        <p:nvPicPr>
          <p:cNvPr id="8199" name="Picture 7" descr="2forum"/>
          <p:cNvPicPr>
            <a:picLocks noChangeAspect="1" noChangeArrowheads="1"/>
          </p:cNvPicPr>
          <p:nvPr/>
        </p:nvPicPr>
        <p:blipFill>
          <a:blip r:embed="rId2" cstate="print"/>
          <a:stretch>
            <a:fillRect/>
          </a:stretch>
        </p:blipFill>
        <p:spPr bwMode="auto">
          <a:xfrm>
            <a:off x="357188" y="4572000"/>
            <a:ext cx="2714625" cy="1873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4" name="Picture 12" descr="leonard_street_1"/>
          <p:cNvPicPr>
            <a:picLocks noChangeAspect="1" noChangeArrowheads="1"/>
          </p:cNvPicPr>
          <p:nvPr/>
        </p:nvPicPr>
        <p:blipFill>
          <a:blip r:embed="rId3" cstate="print"/>
          <a:stretch>
            <a:fillRect/>
          </a:stretch>
        </p:blipFill>
        <p:spPr bwMode="auto">
          <a:xfrm>
            <a:off x="3286116" y="2428868"/>
            <a:ext cx="2571768" cy="3214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201" name="Picture 9" descr="20shc9e"/>
          <p:cNvPicPr>
            <a:picLocks noChangeAspect="1" noChangeArrowheads="1"/>
          </p:cNvPicPr>
          <p:nvPr/>
        </p:nvPicPr>
        <p:blipFill>
          <a:blip r:embed="rId4" cstate="print"/>
          <a:stretch>
            <a:fillRect/>
          </a:stretch>
        </p:blipFill>
        <p:spPr bwMode="auto">
          <a:xfrm>
            <a:off x="357188" y="1857375"/>
            <a:ext cx="2714625" cy="2111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7" name="Picture 15" descr="espana_1"/>
          <p:cNvPicPr>
            <a:picLocks noChangeAspect="1" noChangeArrowheads="1"/>
          </p:cNvPicPr>
          <p:nvPr/>
        </p:nvPicPr>
        <p:blipFill>
          <a:blip r:embed="rId5" cstate="print"/>
          <a:stretch>
            <a:fillRect/>
          </a:stretch>
        </p:blipFill>
        <p:spPr bwMode="auto">
          <a:xfrm>
            <a:off x="6143625" y="4386263"/>
            <a:ext cx="2679700" cy="2000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209" name="Picture 17" descr="278286782_tea-tenerife-hdm-1552"/>
          <p:cNvPicPr>
            <a:picLocks noChangeAspect="1" noChangeArrowheads="1"/>
          </p:cNvPicPr>
          <p:nvPr/>
        </p:nvPicPr>
        <p:blipFill>
          <a:blip r:embed="rId6" cstate="print"/>
          <a:stretch>
            <a:fillRect/>
          </a:stretch>
        </p:blipFill>
        <p:spPr bwMode="auto">
          <a:xfrm>
            <a:off x="6143625" y="1857375"/>
            <a:ext cx="2665413" cy="2058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0" y="714375"/>
            <a:ext cx="9144000" cy="1143000"/>
          </a:xfrm>
        </p:spPr>
        <p:txBody>
          <a:bodyPr/>
          <a:lstStyle/>
          <a:p>
            <a:pPr algn="ctr" rtl="1"/>
            <a:r>
              <a:rPr lang="fa-IR" b="1" smtClean="0"/>
              <a:t>استادیوم ملی المپیک 2008 چین</a:t>
            </a:r>
            <a:endParaRPr lang="en-US" smtClean="0">
              <a:cs typeface="Traditional Arabic" pitchFamily="18" charset="-78"/>
            </a:endParaRPr>
          </a:p>
        </p:txBody>
      </p:sp>
      <p:sp>
        <p:nvSpPr>
          <p:cNvPr id="23555" name="Rectangle 3"/>
          <p:cNvSpPr>
            <a:spLocks noGrp="1"/>
          </p:cNvSpPr>
          <p:nvPr>
            <p:ph idx="1"/>
          </p:nvPr>
        </p:nvSpPr>
        <p:spPr/>
        <p:txBody>
          <a:bodyPr/>
          <a:lstStyle/>
          <a:p>
            <a:pPr algn="just" rtl="1"/>
            <a:r>
              <a:rPr lang="fa-IR" sz="2000" smtClean="0"/>
              <a:t>استادیوم ملی پکن به علت بهره گيري از ايده هاي خلاقانه و نوآور در طراحي سازه و پوسته معماري مورد توجه معماران و منتقدين هنري بوده است. استاديوم ملي پكن (آشيانه پرنده) نمونه اي برجسته از كاربرد علم زيست سنجي (ارگانيك شكلي) </a:t>
            </a:r>
            <a:r>
              <a:rPr lang="en-US" sz="2000" smtClean="0">
                <a:cs typeface="Majalla UI"/>
              </a:rPr>
              <a:t>BIOMETRIC</a:t>
            </a:r>
            <a:r>
              <a:rPr lang="fa-IR" sz="2000" smtClean="0"/>
              <a:t> در معماري مدرن به شمار ميآيد.</a:t>
            </a:r>
            <a:endParaRPr lang="en-US" sz="2000" smtClean="0">
              <a:cs typeface="Majalla UI"/>
            </a:endParaRPr>
          </a:p>
          <a:p>
            <a:pPr algn="just" rtl="1"/>
            <a:r>
              <a:rPr lang="fa-IR" sz="2000" smtClean="0"/>
              <a:t>در واقع جنبش ارگانيك شكل (تقليد از طبيعت) جنبش جديدي نيست. اين رويكرد، بازبيني نخستين الهامات بشر از طبيعت به شمار مي رود.  </a:t>
            </a:r>
            <a:endParaRPr lang="en-US" sz="2000" smtClean="0">
              <a:cs typeface="Majalla UI"/>
            </a:endParaRPr>
          </a:p>
          <a:p>
            <a:pPr algn="just" rtl="1"/>
            <a:r>
              <a:rPr lang="fa-IR" sz="2000" smtClean="0"/>
              <a:t>در سال 2002 كميته برنامه ريزي شهري پكن، طي مسابقه اي بين المللي كه انجام شد، اين طرح را به عنوان طرح برنده اعلام كرد، اين استاديوم به عنوان محل برگزاري افتتاحيه و اختتاميه مراسم المپيك نيز اعلام شده است</a:t>
            </a:r>
            <a:endParaRPr lang="en-US" sz="2000" smtClean="0">
              <a:cs typeface="Tahoma" pitchFamily="34" charset="0"/>
            </a:endParaRPr>
          </a:p>
        </p:txBody>
      </p:sp>
    </p:spTree>
  </p:cSld>
  <p:clrMapOvr>
    <a:masterClrMapping/>
  </p:clrMapOvr>
  <p:transition>
    <p:cover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4214813" y="1428750"/>
            <a:ext cx="4500562" cy="4216400"/>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000" b="1" dirty="0">
                <a:solidFill>
                  <a:srgbClr val="0F6FC6">
                    <a:lumMod val="75000"/>
                  </a:srgbClr>
                </a:solidFill>
                <a:latin typeface="Arial" pitchFamily="34" charset="0"/>
                <a:cs typeface="Arial" pitchFamily="34" charset="0"/>
              </a:rPr>
              <a:t>مشخصات عمومي پروژه:</a:t>
            </a:r>
            <a:endParaRPr lang="en-US" sz="2000" b="1" dirty="0">
              <a:solidFill>
                <a:srgbClr val="0F6FC6">
                  <a:lumMod val="75000"/>
                </a:srgbClr>
              </a:solidFill>
              <a:latin typeface="Arial" pitchFamily="34" charset="0"/>
              <a:cs typeface="Arial" pitchFamily="34" charset="0"/>
            </a:endParaRPr>
          </a:p>
          <a:p>
            <a:pPr algn="r" rtl="1" fontAlgn="base">
              <a:spcBef>
                <a:spcPct val="0"/>
              </a:spcBef>
              <a:spcAft>
                <a:spcPct val="0"/>
              </a:spcAft>
              <a:defRPr/>
            </a:pPr>
            <a:r>
              <a:rPr lang="fa-IR" sz="2000" dirty="0">
                <a:solidFill>
                  <a:prstClr val="black"/>
                </a:solidFill>
                <a:latin typeface="Arial" pitchFamily="34" charset="0"/>
                <a:cs typeface="Arial" pitchFamily="34" charset="0"/>
              </a:rPr>
              <a:t>طول بنا: 333 متر </a:t>
            </a:r>
            <a:endParaRPr lang="en-US" sz="2000" dirty="0">
              <a:solidFill>
                <a:prstClr val="black"/>
              </a:solidFill>
              <a:latin typeface="Arial" pitchFamily="34" charset="0"/>
              <a:cs typeface="Arial" pitchFamily="34" charset="0"/>
            </a:endParaRPr>
          </a:p>
          <a:p>
            <a:pPr algn="r" rtl="1" fontAlgn="base">
              <a:spcBef>
                <a:spcPct val="0"/>
              </a:spcBef>
              <a:spcAft>
                <a:spcPct val="0"/>
              </a:spcAft>
              <a:defRPr/>
            </a:pPr>
            <a:r>
              <a:rPr lang="fa-IR" sz="2000" dirty="0">
                <a:solidFill>
                  <a:prstClr val="black"/>
                </a:solidFill>
                <a:latin typeface="Arial" pitchFamily="34" charset="0"/>
                <a:cs typeface="Arial" pitchFamily="34" charset="0"/>
              </a:rPr>
              <a:t>عرض بنا: 284 متر</a:t>
            </a:r>
            <a:endParaRPr lang="en-US" sz="2000" dirty="0">
              <a:solidFill>
                <a:prstClr val="black"/>
              </a:solidFill>
              <a:latin typeface="Arial" pitchFamily="34" charset="0"/>
              <a:cs typeface="Arial" pitchFamily="34" charset="0"/>
            </a:endParaRPr>
          </a:p>
          <a:p>
            <a:pPr algn="r" rtl="1" fontAlgn="base">
              <a:spcBef>
                <a:spcPct val="0"/>
              </a:spcBef>
              <a:spcAft>
                <a:spcPct val="0"/>
              </a:spcAft>
              <a:defRPr/>
            </a:pPr>
            <a:r>
              <a:rPr lang="fa-IR" sz="2000" dirty="0">
                <a:solidFill>
                  <a:prstClr val="black"/>
                </a:solidFill>
                <a:latin typeface="Arial" pitchFamily="34" charset="0"/>
                <a:cs typeface="Arial" pitchFamily="34" charset="0"/>
              </a:rPr>
              <a:t>ارتفاع بنا: 69 متر</a:t>
            </a:r>
            <a:endParaRPr lang="en-US" sz="2000" dirty="0">
              <a:solidFill>
                <a:prstClr val="black"/>
              </a:solidFill>
              <a:latin typeface="Arial" pitchFamily="34" charset="0"/>
              <a:cs typeface="Arial" pitchFamily="34" charset="0"/>
            </a:endParaRPr>
          </a:p>
          <a:p>
            <a:pPr algn="r" rtl="1" fontAlgn="base">
              <a:spcBef>
                <a:spcPct val="0"/>
              </a:spcBef>
              <a:spcAft>
                <a:spcPct val="0"/>
              </a:spcAft>
              <a:defRPr/>
            </a:pPr>
            <a:r>
              <a:rPr lang="fa-IR" sz="2000" dirty="0">
                <a:solidFill>
                  <a:prstClr val="black"/>
                </a:solidFill>
                <a:latin typeface="Arial" pitchFamily="34" charset="0"/>
                <a:cs typeface="Arial" pitchFamily="34" charset="0"/>
              </a:rPr>
              <a:t>ظرفيت استاديوم: 100 هزار نفر</a:t>
            </a:r>
          </a:p>
          <a:p>
            <a:pPr algn="r" rtl="1" fontAlgn="base">
              <a:spcBef>
                <a:spcPct val="0"/>
              </a:spcBef>
              <a:spcAft>
                <a:spcPct val="0"/>
              </a:spcAft>
              <a:defRPr/>
            </a:pPr>
            <a:endParaRPr lang="fa-IR" sz="2000" dirty="0">
              <a:solidFill>
                <a:prstClr val="black"/>
              </a:solidFill>
              <a:latin typeface="Arial" pitchFamily="34" charset="0"/>
              <a:cs typeface="Arial" pitchFamily="34" charset="0"/>
            </a:endParaRPr>
          </a:p>
          <a:p>
            <a:pPr algn="r" rtl="1" fontAlgn="base">
              <a:spcBef>
                <a:spcPct val="0"/>
              </a:spcBef>
              <a:spcAft>
                <a:spcPct val="0"/>
              </a:spcAft>
              <a:defRPr/>
            </a:pPr>
            <a:endParaRPr lang="en-US" sz="2000" dirty="0">
              <a:solidFill>
                <a:prstClr val="black"/>
              </a:solidFill>
              <a:latin typeface="Arial" pitchFamily="34" charset="0"/>
              <a:cs typeface="Arial" pitchFamily="34" charset="0"/>
            </a:endParaRPr>
          </a:p>
          <a:p>
            <a:pPr algn="r" rtl="1" fontAlgn="base">
              <a:spcBef>
                <a:spcPct val="0"/>
              </a:spcBef>
              <a:spcAft>
                <a:spcPct val="0"/>
              </a:spcAft>
              <a:defRPr/>
            </a:pPr>
            <a:r>
              <a:rPr lang="fa-IR" sz="2000" b="1" dirty="0">
                <a:solidFill>
                  <a:srgbClr val="0F6FC6">
                    <a:lumMod val="75000"/>
                  </a:srgbClr>
                </a:solidFill>
                <a:latin typeface="Arial" pitchFamily="34" charset="0"/>
                <a:cs typeface="Arial" pitchFamily="34" charset="0"/>
              </a:rPr>
              <a:t>الگو سازه اي: (طراحي سازه اي)</a:t>
            </a:r>
            <a:endParaRPr lang="en-US" sz="2000" b="1" dirty="0">
              <a:solidFill>
                <a:srgbClr val="0F6FC6">
                  <a:lumMod val="75000"/>
                </a:srgbClr>
              </a:solidFill>
              <a:latin typeface="Arial" pitchFamily="34" charset="0"/>
              <a:cs typeface="Arial" pitchFamily="34" charset="0"/>
            </a:endParaRPr>
          </a:p>
          <a:p>
            <a:pPr algn="r" rtl="1" fontAlgn="base">
              <a:spcBef>
                <a:spcPct val="0"/>
              </a:spcBef>
              <a:spcAft>
                <a:spcPct val="0"/>
              </a:spcAft>
              <a:defRPr/>
            </a:pPr>
            <a:r>
              <a:rPr lang="fa-IR" sz="2000" dirty="0">
                <a:solidFill>
                  <a:prstClr val="black"/>
                </a:solidFill>
                <a:latin typeface="Arial" pitchFamily="34" charset="0"/>
                <a:cs typeface="Arial" pitchFamily="34" charset="0"/>
              </a:rPr>
              <a:t>طراحي و الگوي سازه اي بنا را مي توان به سه بخش تقسيم كرد:</a:t>
            </a:r>
            <a:endParaRPr lang="en-US" sz="2000" dirty="0">
              <a:solidFill>
                <a:prstClr val="black"/>
              </a:solidFill>
              <a:latin typeface="Arial" pitchFamily="34" charset="0"/>
              <a:cs typeface="Arial" pitchFamily="34" charset="0"/>
            </a:endParaRPr>
          </a:p>
          <a:p>
            <a:pPr algn="r" rtl="1" fontAlgn="base">
              <a:spcBef>
                <a:spcPct val="0"/>
              </a:spcBef>
              <a:spcAft>
                <a:spcPct val="0"/>
              </a:spcAft>
              <a:defRPr/>
            </a:pPr>
            <a:r>
              <a:rPr lang="fa-IR" b="1" dirty="0">
                <a:solidFill>
                  <a:prstClr val="black"/>
                </a:solidFill>
                <a:latin typeface="Arial" pitchFamily="34" charset="0"/>
                <a:cs typeface="Arial" pitchFamily="34" charset="0"/>
              </a:rPr>
              <a:t>هسته بتني سازه </a:t>
            </a:r>
            <a:endParaRPr lang="en-US" b="1" dirty="0">
              <a:solidFill>
                <a:prstClr val="black"/>
              </a:solidFill>
              <a:latin typeface="Arial" pitchFamily="34" charset="0"/>
              <a:cs typeface="Arial" pitchFamily="34" charset="0"/>
            </a:endParaRPr>
          </a:p>
          <a:p>
            <a:pPr algn="r" rtl="1" fontAlgn="base">
              <a:spcBef>
                <a:spcPct val="0"/>
              </a:spcBef>
              <a:spcAft>
                <a:spcPct val="0"/>
              </a:spcAft>
              <a:defRPr/>
            </a:pPr>
            <a:r>
              <a:rPr lang="fa-IR" b="1" dirty="0">
                <a:solidFill>
                  <a:prstClr val="black"/>
                </a:solidFill>
                <a:latin typeface="Arial" pitchFamily="34" charset="0"/>
                <a:cs typeface="Arial" pitchFamily="34" charset="0"/>
              </a:rPr>
              <a:t>ستون ها و پوسته معماري كه از جنس فلز هستند </a:t>
            </a:r>
            <a:endParaRPr lang="en-US" b="1" dirty="0">
              <a:solidFill>
                <a:prstClr val="black"/>
              </a:solidFill>
              <a:latin typeface="Arial" pitchFamily="34" charset="0"/>
              <a:cs typeface="Arial" pitchFamily="34" charset="0"/>
            </a:endParaRPr>
          </a:p>
          <a:p>
            <a:pPr algn="r" rtl="1" fontAlgn="base">
              <a:spcBef>
                <a:spcPct val="0"/>
              </a:spcBef>
              <a:spcAft>
                <a:spcPct val="0"/>
              </a:spcAft>
              <a:defRPr/>
            </a:pPr>
            <a:r>
              <a:rPr lang="fa-IR" b="1" dirty="0">
                <a:solidFill>
                  <a:prstClr val="black"/>
                </a:solidFill>
                <a:latin typeface="Arial" pitchFamily="34" charset="0"/>
                <a:cs typeface="Arial" pitchFamily="34" charset="0"/>
              </a:rPr>
              <a:t>سقف استاديوم</a:t>
            </a:r>
            <a:endParaRPr lang="en-US" b="1" dirty="0">
              <a:solidFill>
                <a:prstClr val="black"/>
              </a:solidFill>
              <a:latin typeface="Arial" pitchFamily="34" charset="0"/>
              <a:cs typeface="Arial" pitchFamily="34" charset="0"/>
            </a:endParaRPr>
          </a:p>
          <a:p>
            <a:pPr algn="r" rtl="1" fontAlgn="base">
              <a:spcBef>
                <a:spcPct val="0"/>
              </a:spcBef>
              <a:spcAft>
                <a:spcPct val="0"/>
              </a:spcAft>
              <a:defRPr/>
            </a:pPr>
            <a:r>
              <a:rPr lang="fa-IR" sz="1400" dirty="0">
                <a:solidFill>
                  <a:prstClr val="black"/>
                </a:solidFill>
                <a:latin typeface="Arial" pitchFamily="34" charset="0"/>
                <a:cs typeface="Arial" pitchFamily="34" charset="0"/>
              </a:rPr>
              <a:t>  .</a:t>
            </a:r>
            <a:endParaRPr lang="en-US" sz="1400" dirty="0">
              <a:solidFill>
                <a:prstClr val="black"/>
              </a:solidFill>
              <a:latin typeface="Arial" pitchFamily="34" charset="0"/>
              <a:cs typeface="Arial" pitchFamily="34" charset="0"/>
            </a:endParaRPr>
          </a:p>
        </p:txBody>
      </p:sp>
      <p:pic>
        <p:nvPicPr>
          <p:cNvPr id="37890" name="Picture 2"/>
          <p:cNvPicPr>
            <a:picLocks noChangeAspect="1" noChangeArrowheads="1"/>
          </p:cNvPicPr>
          <p:nvPr/>
        </p:nvPicPr>
        <p:blipFill>
          <a:blip r:embed="rId2" cstate="print"/>
          <a:stretch>
            <a:fillRect/>
          </a:stretch>
        </p:blipFill>
        <p:spPr bwMode="auto">
          <a:xfrm>
            <a:off x="357188" y="1714500"/>
            <a:ext cx="3657600" cy="4071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3" name="Picture 9" descr="espana_4_"/>
          <p:cNvPicPr>
            <a:picLocks noGrp="1" noChangeAspect="1" noChangeArrowheads="1"/>
          </p:cNvPicPr>
          <p:nvPr>
            <p:ph sz="quarter" idx="2"/>
          </p:nvPr>
        </p:nvPicPr>
        <p:blipFill>
          <a:blip r:embed="rId2" cstate="print"/>
          <a:stretch>
            <a:fillRect/>
          </a:stretch>
        </p:blipFill>
        <p:spPr>
          <a:xfrm>
            <a:off x="571472" y="3786190"/>
            <a:ext cx="2928957" cy="2286016"/>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25603" name="Rectangle 7"/>
          <p:cNvSpPr>
            <a:spLocks noGrp="1"/>
          </p:cNvSpPr>
          <p:nvPr>
            <p:ph type="body" sz="half" idx="3"/>
          </p:nvPr>
        </p:nvSpPr>
        <p:spPr>
          <a:xfrm>
            <a:off x="4357688" y="928688"/>
            <a:ext cx="3657600" cy="5638800"/>
          </a:xfrm>
        </p:spPr>
        <p:txBody>
          <a:bodyPr/>
          <a:lstStyle/>
          <a:p>
            <a:pPr marL="342900" indent="-342900" algn="just" rtl="1"/>
            <a:r>
              <a:rPr lang="fa-IR" sz="1400" b="1" smtClean="0"/>
              <a:t>هسته بتني </a:t>
            </a:r>
            <a:r>
              <a:rPr lang="fa-IR" sz="1400" smtClean="0"/>
              <a:t>سازه به شكل سكويي بتني طراحي شده است كه وظيفه جاي دادن تماشاچييان و انتقال و هدايت بار زنده استاديوم را به زمين (پي) دارد.</a:t>
            </a:r>
            <a:endParaRPr lang="en-US" sz="1400" smtClean="0">
              <a:cs typeface="Majalla UI"/>
            </a:endParaRPr>
          </a:p>
          <a:p>
            <a:pPr marL="342900" indent="-342900" algn="just" rtl="1"/>
            <a:r>
              <a:rPr lang="fa-IR" sz="1400" b="1" smtClean="0"/>
              <a:t>پوسته فلزي </a:t>
            </a:r>
            <a:r>
              <a:rPr lang="fa-IR" sz="1400" smtClean="0"/>
              <a:t>استاديوم كه به شكلي، نامنظم  به چشم مي خورد، داراي 24 ستون مي باشد كه دور تا دور اين بيضي با فواصل منظم چيده شده اند. و بر روي هر يك خرپايي بزرگ قرار گرفته كه وظيفه آن تحمل وزن پوسته و سقف استاديوم است. در واقع سازه اين پوسته عظيم همين 24 ستون و خرپاها هستند و خطوط منحني ديگر در پوسته، صرفا براي تكميل ايده و طرح اوليه معماران آن به نمايش در آمده اند. </a:t>
            </a:r>
            <a:endParaRPr lang="en-US" sz="1400" smtClean="0">
              <a:cs typeface="Majalla UI"/>
            </a:endParaRPr>
          </a:p>
          <a:p>
            <a:pPr marL="342900" indent="-342900" algn="just" rtl="1"/>
            <a:r>
              <a:rPr lang="fa-IR" sz="1400" smtClean="0"/>
              <a:t>در ابتدا قرار بود تا </a:t>
            </a:r>
            <a:r>
              <a:rPr lang="fa-IR" sz="1400" b="1" smtClean="0"/>
              <a:t>سقف بنا </a:t>
            </a:r>
            <a:r>
              <a:rPr lang="fa-IR" sz="1400" smtClean="0"/>
              <a:t>به صورت متحرك طراحي شود، اما به دليل كم شدن بودجه طرح و كاهش آن، سقف به صورت ثابت طراحي و اجرا شد. اين موضوع خود باعث شد تا ميزان فولاد مصرفي به 40 هزار تن فولاد از 80 هزار تن فولاد تخمين زده شده  كاهش يابد. همچنين اين كار باعث كم شدن ضخامت ورق هاي مصرفي در ساخت 24 ستون خرپاها شد.</a:t>
            </a:r>
            <a:endParaRPr lang="en-US" sz="1400" smtClean="0">
              <a:cs typeface="Majalla UI"/>
            </a:endParaRPr>
          </a:p>
          <a:p>
            <a:pPr marL="342900" indent="-342900" algn="just" rtl="1"/>
            <a:r>
              <a:rPr lang="fa-IR" sz="1400" smtClean="0"/>
              <a:t>اين سقف فولادي (ثابت) به </a:t>
            </a:r>
            <a:r>
              <a:rPr lang="fa-IR" sz="1400" b="1" smtClean="0"/>
              <a:t>طول 330 متر، عرض 220 متر و وزن 45 هزار تن </a:t>
            </a:r>
            <a:r>
              <a:rPr lang="fa-IR" sz="1400" smtClean="0"/>
              <a:t>طراحي و در اكتبر 2006 ساخت آن به پايان رسيد</a:t>
            </a:r>
          </a:p>
        </p:txBody>
      </p:sp>
      <p:pic>
        <p:nvPicPr>
          <p:cNvPr id="25604" name="Picture 7" descr="http://naghshejahan.persiangig.com/image/wright/Drat--08small.jpg"/>
          <p:cNvPicPr>
            <a:picLocks noChangeAspect="1" noChangeArrowheads="1"/>
          </p:cNvPicPr>
          <p:nvPr/>
        </p:nvPicPr>
        <p:blipFill>
          <a:blip r:embed="rId3" cstate="print"/>
          <a:srcRect/>
          <a:stretch>
            <a:fillRect/>
          </a:stretch>
        </p:blipFill>
        <p:spPr bwMode="auto">
          <a:xfrm>
            <a:off x="571500" y="1428750"/>
            <a:ext cx="2928938" cy="2143125"/>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5429250" y="1571625"/>
            <a:ext cx="2928938" cy="5094288"/>
          </a:xfrm>
          <a:prstGeom prst="rect">
            <a:avLst/>
          </a:prstGeom>
          <a:noFill/>
          <a:ln w="9525">
            <a:noFill/>
            <a:miter lim="800000"/>
            <a:headEnd/>
            <a:tailEnd/>
          </a:ln>
        </p:spPr>
        <p:txBody>
          <a:bodyPr>
            <a:spAutoFit/>
          </a:bodyPr>
          <a:lstStyle/>
          <a:p>
            <a:pPr algn="just" rtl="1" fontAlgn="base">
              <a:spcBef>
                <a:spcPct val="0"/>
              </a:spcBef>
              <a:spcAft>
                <a:spcPct val="0"/>
              </a:spcAft>
              <a:defRPr/>
            </a:pPr>
            <a:r>
              <a:rPr lang="fa-IR" sz="1250" b="1" dirty="0">
                <a:solidFill>
                  <a:prstClr val="black"/>
                </a:solidFill>
                <a:latin typeface="Arial" pitchFamily="34" charset="0"/>
                <a:cs typeface="Arial" pitchFamily="34" charset="0"/>
              </a:rPr>
              <a:t>پوشش سقف استاديوم:</a:t>
            </a:r>
            <a:endParaRPr lang="en-US" sz="1250" dirty="0">
              <a:solidFill>
                <a:prstClr val="black"/>
              </a:solidFill>
              <a:latin typeface="Arial" pitchFamily="34" charset="0"/>
              <a:cs typeface="Arial" pitchFamily="34" charset="0"/>
            </a:endParaRPr>
          </a:p>
          <a:p>
            <a:pPr algn="just" rtl="1" fontAlgn="base">
              <a:spcBef>
                <a:spcPct val="0"/>
              </a:spcBef>
              <a:spcAft>
                <a:spcPct val="0"/>
              </a:spcAft>
              <a:defRPr/>
            </a:pPr>
            <a:r>
              <a:rPr lang="fa-IR" sz="1250" b="1" dirty="0">
                <a:solidFill>
                  <a:prstClr val="black"/>
                </a:solidFill>
                <a:latin typeface="Arial" pitchFamily="34" charset="0"/>
                <a:cs typeface="Arial" pitchFamily="34" charset="0"/>
              </a:rPr>
              <a:t>    </a:t>
            </a:r>
            <a:r>
              <a:rPr lang="fa-IR" sz="1250" dirty="0">
                <a:solidFill>
                  <a:prstClr val="black"/>
                </a:solidFill>
                <a:latin typeface="Arial" pitchFamily="34" charset="0"/>
                <a:cs typeface="Arial" pitchFamily="34" charset="0"/>
              </a:rPr>
              <a:t>بعد از نصب سازه سقف، پوششي از جنس </a:t>
            </a:r>
            <a:r>
              <a:rPr lang="en-US" sz="1250" dirty="0">
                <a:solidFill>
                  <a:prstClr val="black"/>
                </a:solidFill>
                <a:latin typeface="Arial" pitchFamily="34" charset="0"/>
                <a:cs typeface="Arial" pitchFamily="34" charset="0"/>
              </a:rPr>
              <a:t>ETFE</a:t>
            </a:r>
            <a:r>
              <a:rPr lang="fa-IR" sz="1250" dirty="0">
                <a:solidFill>
                  <a:prstClr val="black"/>
                </a:solidFill>
                <a:latin typeface="Arial" pitchFamily="34" charset="0"/>
                <a:cs typeface="Arial" pitchFamily="34" charset="0"/>
              </a:rPr>
              <a:t> براي آن انتخاب شد. اين پوشش در مساحت 40 هزار متر مربع و در 1038 جزء مختلف به كار رفته است.</a:t>
            </a:r>
            <a:endParaRPr lang="en-US" sz="1250" dirty="0">
              <a:solidFill>
                <a:prstClr val="black"/>
              </a:solidFill>
              <a:latin typeface="Arial" pitchFamily="34" charset="0"/>
              <a:cs typeface="Arial" pitchFamily="34" charset="0"/>
            </a:endParaRPr>
          </a:p>
          <a:p>
            <a:pPr algn="just" rtl="1" fontAlgn="base">
              <a:spcBef>
                <a:spcPct val="0"/>
              </a:spcBef>
              <a:spcAft>
                <a:spcPct val="0"/>
              </a:spcAft>
              <a:defRPr/>
            </a:pPr>
            <a:r>
              <a:rPr lang="en-US" sz="1250" dirty="0">
                <a:solidFill>
                  <a:prstClr val="black"/>
                </a:solidFill>
                <a:latin typeface="Arial" pitchFamily="34" charset="0"/>
                <a:cs typeface="Arial" pitchFamily="34" charset="0"/>
              </a:rPr>
              <a:t>    </a:t>
            </a:r>
            <a:r>
              <a:rPr lang="fa-IR" sz="1250" b="1" dirty="0">
                <a:solidFill>
                  <a:prstClr val="black"/>
                </a:solidFill>
                <a:latin typeface="Arial" pitchFamily="34" charset="0"/>
                <a:cs typeface="Arial" pitchFamily="34" charset="0"/>
              </a:rPr>
              <a:t>اتيل تترا فلوئور اتيلن </a:t>
            </a:r>
            <a:r>
              <a:rPr lang="en-US" sz="1250" b="1" dirty="0">
                <a:solidFill>
                  <a:prstClr val="black"/>
                </a:solidFill>
                <a:latin typeface="Arial" pitchFamily="34" charset="0"/>
                <a:cs typeface="Arial" pitchFamily="34" charset="0"/>
              </a:rPr>
              <a:t>(ETFE)</a:t>
            </a:r>
            <a:r>
              <a:rPr lang="en-US" sz="1250" dirty="0">
                <a:solidFill>
                  <a:prstClr val="black"/>
                </a:solidFill>
                <a:latin typeface="Arial" pitchFamily="34" charset="0"/>
                <a:cs typeface="Arial" pitchFamily="34" charset="0"/>
              </a:rPr>
              <a:t> </a:t>
            </a:r>
            <a:r>
              <a:rPr lang="fa-IR" sz="1250" dirty="0">
                <a:solidFill>
                  <a:prstClr val="black"/>
                </a:solidFill>
                <a:latin typeface="Arial" pitchFamily="34" charset="0"/>
                <a:cs typeface="Arial" pitchFamily="34" charset="0"/>
              </a:rPr>
              <a:t>كه فلوئور پليمري با ويژگيهاي كششي مناسب است، براي كاربرد در اين پروژه، راه حل خوبي است. به علاوه، مقاوم و سبك وزن است (وزني معادل يك درصد همان ابعاد شيشه دارد) و شفافيتي بالا براي عبور اشعه مـاوراءبنـفش دارد؛</a:t>
            </a:r>
            <a:r>
              <a:rPr lang="en-US" sz="1250" dirty="0">
                <a:solidFill>
                  <a:prstClr val="black"/>
                </a:solidFill>
                <a:latin typeface="Arial" pitchFamily="34" charset="0"/>
                <a:cs typeface="Arial" pitchFamily="34" charset="0"/>
              </a:rPr>
              <a:t>ETFE </a:t>
            </a:r>
            <a:r>
              <a:rPr lang="fa-IR" sz="1250" dirty="0">
                <a:solidFill>
                  <a:prstClr val="black"/>
                </a:solidFill>
                <a:latin typeface="Arial" pitchFamily="34" charset="0"/>
                <a:cs typeface="Arial" pitchFamily="34" charset="0"/>
              </a:rPr>
              <a:t>در مقـابل نور خـورشيد فـرسايش نمي يابد و خاصيت عايقي بهتري نسبت به شيشه داراست. همچنين قابل بازيافت بوده و نيز مقاومتي معادل چهارصد برابر وزن خود دارد</a:t>
            </a:r>
            <a:r>
              <a:rPr lang="en-US" sz="1250" dirty="0">
                <a:solidFill>
                  <a:prstClr val="black"/>
                </a:solidFill>
                <a:latin typeface="Arial" pitchFamily="34" charset="0"/>
                <a:cs typeface="Arial" pitchFamily="34" charset="0"/>
              </a:rPr>
              <a:t>.</a:t>
            </a:r>
          </a:p>
          <a:p>
            <a:pPr algn="just" rtl="1" fontAlgn="base">
              <a:spcBef>
                <a:spcPct val="0"/>
              </a:spcBef>
              <a:spcAft>
                <a:spcPct val="0"/>
              </a:spcAft>
              <a:defRPr/>
            </a:pPr>
            <a:r>
              <a:rPr lang="fa-IR" sz="1250" dirty="0">
                <a:solidFill>
                  <a:prstClr val="black"/>
                </a:solidFill>
                <a:latin typeface="Arial" pitchFamily="34" charset="0"/>
                <a:cs typeface="Arial" pitchFamily="34" charset="0"/>
              </a:rPr>
              <a:t>گرچه در برابر ايجاد سوراخهاي سطحي حساس است، اما به سادگي با استفاده از نوارهاي</a:t>
            </a:r>
            <a:r>
              <a:rPr lang="en-US" sz="1250" dirty="0">
                <a:solidFill>
                  <a:prstClr val="black"/>
                </a:solidFill>
                <a:latin typeface="Arial" pitchFamily="34" charset="0"/>
                <a:cs typeface="Arial" pitchFamily="34" charset="0"/>
              </a:rPr>
              <a:t> ETFE </a:t>
            </a:r>
            <a:r>
              <a:rPr lang="fa-IR" sz="1250" dirty="0">
                <a:solidFill>
                  <a:prstClr val="black"/>
                </a:solidFill>
                <a:latin typeface="Arial" pitchFamily="34" charset="0"/>
                <a:cs typeface="Arial" pitchFamily="34" charset="0"/>
              </a:rPr>
              <a:t>مي توان آن را تعمـير نمود</a:t>
            </a:r>
            <a:r>
              <a:rPr lang="en-US" sz="1250" dirty="0">
                <a:solidFill>
                  <a:prstClr val="black"/>
                </a:solidFill>
                <a:latin typeface="Arial" pitchFamily="34" charset="0"/>
                <a:cs typeface="Arial" pitchFamily="34" charset="0"/>
              </a:rPr>
              <a:t>.</a:t>
            </a:r>
          </a:p>
          <a:p>
            <a:pPr algn="just" rtl="1" fontAlgn="base">
              <a:spcBef>
                <a:spcPct val="0"/>
              </a:spcBef>
              <a:spcAft>
                <a:spcPct val="0"/>
              </a:spcAft>
              <a:defRPr/>
            </a:pPr>
            <a:r>
              <a:rPr lang="fa-IR" sz="1250" dirty="0">
                <a:solidFill>
                  <a:prstClr val="black"/>
                </a:solidFill>
                <a:latin typeface="Arial" pitchFamily="34" charset="0"/>
                <a:cs typeface="Arial" pitchFamily="34" charset="0"/>
              </a:rPr>
              <a:t>    شايد منحصر به فرد ترين پوشش به كار رفته در ساخت سقف استاديوم، سيستم بالشتكي آن است، اين سيستم در فضاي خالي بين دو پوسته سقف قرار مي گيرد.</a:t>
            </a:r>
            <a:endParaRPr lang="en-US" sz="1250" dirty="0">
              <a:solidFill>
                <a:prstClr val="black"/>
              </a:solidFill>
              <a:latin typeface="Arial" pitchFamily="34" charset="0"/>
              <a:cs typeface="Arial" pitchFamily="34" charset="0"/>
            </a:endParaRPr>
          </a:p>
          <a:p>
            <a:pPr algn="just" rtl="1" fontAlgn="base">
              <a:spcBef>
                <a:spcPct val="0"/>
              </a:spcBef>
              <a:spcAft>
                <a:spcPct val="0"/>
              </a:spcAft>
              <a:defRPr/>
            </a:pPr>
            <a:r>
              <a:rPr lang="fa-IR" sz="1250" dirty="0">
                <a:solidFill>
                  <a:prstClr val="black"/>
                </a:solidFill>
                <a:latin typeface="Arial" pitchFamily="34" charset="0"/>
                <a:cs typeface="Arial" pitchFamily="34" charset="0"/>
              </a:rPr>
              <a:t>    اين بالشتك به منظور </a:t>
            </a:r>
            <a:r>
              <a:rPr lang="fa-IR" sz="1250" b="1" dirty="0">
                <a:solidFill>
                  <a:prstClr val="black"/>
                </a:solidFill>
                <a:latin typeface="Arial" pitchFamily="34" charset="0"/>
                <a:cs typeface="Arial" pitchFamily="34" charset="0"/>
              </a:rPr>
              <a:t>تنظيم ميزان جريان باد، هوا و نور خورشيد</a:t>
            </a:r>
            <a:r>
              <a:rPr lang="fa-IR" sz="1250" dirty="0">
                <a:solidFill>
                  <a:prstClr val="black"/>
                </a:solidFill>
                <a:latin typeface="Arial" pitchFamily="34" charset="0"/>
                <a:cs typeface="Arial" pitchFamily="34" charset="0"/>
              </a:rPr>
              <a:t> طراحي و تعبيه شده است، و با كم و زياد كردن فاصله دو پوسته از يكديگر عمل خواهد كرد.</a:t>
            </a:r>
            <a:endParaRPr lang="en-US" sz="1250" dirty="0">
              <a:solidFill>
                <a:prstClr val="black"/>
              </a:solidFill>
              <a:latin typeface="Arial" pitchFamily="34" charset="0"/>
              <a:cs typeface="Arial" pitchFamily="34" charset="0"/>
            </a:endParaRPr>
          </a:p>
          <a:p>
            <a:pPr algn="just" rtl="1" fontAlgn="base">
              <a:spcBef>
                <a:spcPct val="0"/>
              </a:spcBef>
              <a:spcAft>
                <a:spcPct val="0"/>
              </a:spcAft>
              <a:defRPr/>
            </a:pPr>
            <a:endParaRPr lang="en-US" sz="1250" dirty="0">
              <a:solidFill>
                <a:prstClr val="black"/>
              </a:solidFill>
              <a:latin typeface="Arial" pitchFamily="34" charset="0"/>
              <a:cs typeface="Arial" pitchFamily="34" charset="0"/>
            </a:endParaRPr>
          </a:p>
        </p:txBody>
      </p:sp>
      <p:sp>
        <p:nvSpPr>
          <p:cNvPr id="32772" name="Rectangle 3"/>
          <p:cNvSpPr>
            <a:spLocks noChangeArrowheads="1"/>
          </p:cNvSpPr>
          <p:nvPr/>
        </p:nvSpPr>
        <p:spPr bwMode="auto">
          <a:xfrm>
            <a:off x="1785938" y="1000125"/>
            <a:ext cx="6572250" cy="523875"/>
          </a:xfrm>
          <a:prstGeom prst="rect">
            <a:avLst/>
          </a:prstGeom>
          <a:noFill/>
          <a:ln w="9525">
            <a:noFill/>
            <a:miter lim="800000"/>
            <a:headEnd/>
            <a:tailEnd/>
          </a:ln>
        </p:spPr>
        <p:txBody>
          <a:bodyPr>
            <a:spAutoFit/>
          </a:bodyPr>
          <a:lstStyle/>
          <a:p>
            <a:pPr algn="r" rtl="1" fontAlgn="base">
              <a:spcBef>
                <a:spcPct val="0"/>
              </a:spcBef>
              <a:spcAft>
                <a:spcPct val="0"/>
              </a:spcAft>
              <a:defRPr/>
            </a:pPr>
            <a:r>
              <a:rPr lang="fa-IR" sz="2800" dirty="0">
                <a:solidFill>
                  <a:srgbClr val="0F6FC6">
                    <a:lumMod val="75000"/>
                  </a:srgbClr>
                </a:solidFill>
                <a:latin typeface="Arial" pitchFamily="34" charset="0"/>
                <a:cs typeface="Arial" pitchFamily="34" charset="0"/>
              </a:rPr>
              <a:t>آشیانه پرنده </a:t>
            </a:r>
            <a:endParaRPr lang="en-US" sz="2800" dirty="0">
              <a:solidFill>
                <a:srgbClr val="0F6FC6">
                  <a:lumMod val="75000"/>
                </a:srgbClr>
              </a:solidFill>
              <a:latin typeface="Arial" pitchFamily="34" charset="0"/>
              <a:cs typeface="Arial" pitchFamily="34" charset="0"/>
            </a:endParaRPr>
          </a:p>
        </p:txBody>
      </p:sp>
      <p:pic>
        <p:nvPicPr>
          <p:cNvPr id="26628" name="Picture 4" descr="http://images.beijing-2008.org/20070516/Img214078106.jpg"/>
          <p:cNvPicPr>
            <a:picLocks noChangeAspect="1" noChangeArrowheads="1"/>
          </p:cNvPicPr>
          <p:nvPr/>
        </p:nvPicPr>
        <p:blipFill>
          <a:blip r:embed="rId2" cstate="print"/>
          <a:srcRect/>
          <a:stretch>
            <a:fillRect/>
          </a:stretch>
        </p:blipFill>
        <p:spPr bwMode="auto">
          <a:xfrm>
            <a:off x="500063" y="785813"/>
            <a:ext cx="4286250" cy="2879725"/>
          </a:xfrm>
          <a:prstGeom prst="rect">
            <a:avLst/>
          </a:prstGeom>
          <a:noFill/>
          <a:ln w="9525">
            <a:noFill/>
            <a:miter lim="800000"/>
            <a:headEnd/>
            <a:tailEnd/>
          </a:ln>
        </p:spPr>
      </p:pic>
      <p:pic>
        <p:nvPicPr>
          <p:cNvPr id="26629" name="Picture 6" descr="http://images.beijing-2008.org/20070516/Img214078112.jpg"/>
          <p:cNvPicPr>
            <a:picLocks noChangeAspect="1" noChangeArrowheads="1"/>
          </p:cNvPicPr>
          <p:nvPr/>
        </p:nvPicPr>
        <p:blipFill>
          <a:blip r:embed="rId3" cstate="print"/>
          <a:srcRect/>
          <a:stretch>
            <a:fillRect/>
          </a:stretch>
        </p:blipFill>
        <p:spPr bwMode="auto">
          <a:xfrm>
            <a:off x="500063" y="3643313"/>
            <a:ext cx="4286250" cy="2501900"/>
          </a:xfrm>
          <a:prstGeom prst="rect">
            <a:avLst/>
          </a:prstGeom>
          <a:noFill/>
          <a:ln w="9525">
            <a:noFill/>
            <a:miter lim="800000"/>
            <a:headEnd/>
            <a:tailEnd/>
          </a:ln>
        </p:spPr>
      </p:pic>
    </p:spTree>
  </p:cSld>
  <p:clrMapOvr>
    <a:masterClrMapping/>
  </p:clrMapOvr>
  <p:transition>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descr="http://images.beijing-2008.org/20070516/Img214078117.jpg"/>
          <p:cNvPicPr>
            <a:picLocks noChangeAspect="1" noChangeArrowheads="1"/>
          </p:cNvPicPr>
          <p:nvPr/>
        </p:nvPicPr>
        <p:blipFill>
          <a:blip r:embed="rId2" cstate="print"/>
          <a:srcRect/>
          <a:stretch>
            <a:fillRect/>
          </a:stretch>
        </p:blipFill>
        <p:spPr bwMode="auto">
          <a:xfrm>
            <a:off x="428625" y="1071563"/>
            <a:ext cx="4000500" cy="2500312"/>
          </a:xfrm>
          <a:prstGeom prst="rect">
            <a:avLst/>
          </a:prstGeom>
          <a:noFill/>
          <a:ln w="9525">
            <a:noFill/>
            <a:miter lim="800000"/>
            <a:headEnd/>
            <a:tailEnd/>
          </a:ln>
        </p:spPr>
      </p:pic>
      <p:pic>
        <p:nvPicPr>
          <p:cNvPr id="27651" name="Picture 9" descr="http://images.beijing-2008.org/20070516/Img214078116.jpg"/>
          <p:cNvPicPr>
            <a:picLocks noChangeAspect="1" noChangeArrowheads="1"/>
          </p:cNvPicPr>
          <p:nvPr/>
        </p:nvPicPr>
        <p:blipFill>
          <a:blip r:embed="rId3" cstate="print"/>
          <a:srcRect/>
          <a:stretch>
            <a:fillRect/>
          </a:stretch>
        </p:blipFill>
        <p:spPr bwMode="auto">
          <a:xfrm>
            <a:off x="500063" y="4143375"/>
            <a:ext cx="4000500" cy="2214563"/>
          </a:xfrm>
          <a:prstGeom prst="rect">
            <a:avLst/>
          </a:prstGeom>
          <a:noFill/>
          <a:ln w="9525">
            <a:noFill/>
            <a:miter lim="800000"/>
            <a:headEnd/>
            <a:tailEnd/>
          </a:ln>
        </p:spPr>
      </p:pic>
      <p:pic>
        <p:nvPicPr>
          <p:cNvPr id="27652" name="Picture 10" descr="http://images.beijing-2008.org/20070516/Img214078114.jpg"/>
          <p:cNvPicPr>
            <a:picLocks noChangeAspect="1" noChangeArrowheads="1"/>
          </p:cNvPicPr>
          <p:nvPr/>
        </p:nvPicPr>
        <p:blipFill>
          <a:blip r:embed="rId4" cstate="print"/>
          <a:srcRect/>
          <a:stretch>
            <a:fillRect/>
          </a:stretch>
        </p:blipFill>
        <p:spPr bwMode="auto">
          <a:xfrm>
            <a:off x="4929188" y="4071938"/>
            <a:ext cx="3714750" cy="2286000"/>
          </a:xfrm>
          <a:prstGeom prst="rect">
            <a:avLst/>
          </a:prstGeom>
          <a:noFill/>
          <a:ln w="9525">
            <a:noFill/>
            <a:miter lim="800000"/>
            <a:headEnd/>
            <a:tailEnd/>
          </a:ln>
        </p:spPr>
      </p:pic>
      <p:pic>
        <p:nvPicPr>
          <p:cNvPr id="27653" name="Picture 11" descr="http://images.beijing-2008.org/20070516/Img214078109.jpg"/>
          <p:cNvPicPr>
            <a:picLocks noChangeAspect="1" noChangeArrowheads="1"/>
          </p:cNvPicPr>
          <p:nvPr/>
        </p:nvPicPr>
        <p:blipFill>
          <a:blip r:embed="rId5" cstate="print"/>
          <a:srcRect/>
          <a:stretch>
            <a:fillRect/>
          </a:stretch>
        </p:blipFill>
        <p:spPr bwMode="auto">
          <a:xfrm>
            <a:off x="4857750" y="1071563"/>
            <a:ext cx="3786188" cy="25003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643438"/>
            <a:ext cx="2212975" cy="1285875"/>
          </a:xfrm>
        </p:spPr>
        <p:txBody>
          <a:bodyPr/>
          <a:lstStyle/>
          <a:p>
            <a:pPr algn="justLow" rtl="1"/>
            <a:r>
              <a:rPr lang="fa-IR" sz="1800" smtClean="0">
                <a:latin typeface="Arial" pitchFamily="34" charset="0"/>
                <a:cs typeface="Arial" pitchFamily="34" charset="0"/>
              </a:rPr>
              <a:t>آنچه كه به نوعی سبب تمایز هرتزوگ و دمورن نسبت به معماران حرفه‌ای چون فرای اتو (</a:t>
            </a:r>
            <a:r>
              <a:rPr lang="en-US" sz="1800" smtClean="0">
                <a:latin typeface="Arial" pitchFamily="34" charset="0"/>
                <a:cs typeface="Arial" pitchFamily="34" charset="0"/>
              </a:rPr>
              <a:t>Frei Otto</a:t>
            </a:r>
            <a:r>
              <a:rPr lang="fa-IR" sz="1800" smtClean="0">
                <a:latin typeface="Arial" pitchFamily="34" charset="0"/>
                <a:cs typeface="Arial" pitchFamily="34" charset="0"/>
              </a:rPr>
              <a:t>) طراح استادیوم المپیك مونیخ، رنزو پیانو (</a:t>
            </a:r>
            <a:r>
              <a:rPr lang="en-US" sz="1800" smtClean="0">
                <a:latin typeface="Arial" pitchFamily="34" charset="0"/>
                <a:cs typeface="Arial" pitchFamily="34" charset="0"/>
              </a:rPr>
              <a:t>Renzo Piano</a:t>
            </a:r>
            <a:r>
              <a:rPr lang="fa-IR" sz="1800" smtClean="0">
                <a:latin typeface="Arial" pitchFamily="34" charset="0"/>
                <a:cs typeface="Arial" pitchFamily="34" charset="0"/>
              </a:rPr>
              <a:t>) طراح استادیوم سن نیكولا (</a:t>
            </a:r>
            <a:r>
              <a:rPr lang="en-US" sz="1800" smtClean="0">
                <a:latin typeface="Arial" pitchFamily="34" charset="0"/>
                <a:cs typeface="Arial" pitchFamily="34" charset="0"/>
              </a:rPr>
              <a:t>San Nocola</a:t>
            </a:r>
            <a:r>
              <a:rPr lang="fa-IR" sz="1800" smtClean="0">
                <a:latin typeface="Arial" pitchFamily="34" charset="0"/>
                <a:cs typeface="Arial" pitchFamily="34" charset="0"/>
              </a:rPr>
              <a:t>) در شهر باری (</a:t>
            </a:r>
            <a:r>
              <a:rPr lang="en-US" sz="1800" smtClean="0">
                <a:latin typeface="Arial" pitchFamily="34" charset="0"/>
                <a:cs typeface="Arial" pitchFamily="34" charset="0"/>
              </a:rPr>
              <a:t>Bari</a:t>
            </a:r>
            <a:r>
              <a:rPr lang="fa-IR" sz="1800" smtClean="0">
                <a:latin typeface="Arial" pitchFamily="34" charset="0"/>
                <a:cs typeface="Arial" pitchFamily="34" charset="0"/>
              </a:rPr>
              <a:t>) ایتالیا، نورمن فوستر (</a:t>
            </a:r>
            <a:r>
              <a:rPr lang="en-US" sz="1800" smtClean="0">
                <a:latin typeface="Arial" pitchFamily="34" charset="0"/>
                <a:cs typeface="Arial" pitchFamily="34" charset="0"/>
              </a:rPr>
              <a:t>Norman Foster</a:t>
            </a:r>
            <a:r>
              <a:rPr lang="fa-IR" sz="1800" smtClean="0">
                <a:latin typeface="Arial" pitchFamily="34" charset="0"/>
                <a:cs typeface="Arial" pitchFamily="34" charset="0"/>
              </a:rPr>
              <a:t>) و </a:t>
            </a:r>
            <a:r>
              <a:rPr lang="en-US" sz="1800" smtClean="0">
                <a:latin typeface="Arial" pitchFamily="34" charset="0"/>
                <a:cs typeface="Arial" pitchFamily="34" charset="0"/>
              </a:rPr>
              <a:t>HOK</a:t>
            </a:r>
            <a:r>
              <a:rPr lang="fa-IR" sz="1800" smtClean="0">
                <a:latin typeface="Arial" pitchFamily="34" charset="0"/>
                <a:cs typeface="Arial" pitchFamily="34" charset="0"/>
              </a:rPr>
              <a:t> طراح استادیوم ویمبلی (</a:t>
            </a:r>
            <a:r>
              <a:rPr lang="en-US" sz="1800" smtClean="0">
                <a:latin typeface="Arial" pitchFamily="34" charset="0"/>
                <a:cs typeface="Arial" pitchFamily="34" charset="0"/>
              </a:rPr>
              <a:t>Wembley Stadium</a:t>
            </a:r>
            <a:r>
              <a:rPr lang="fa-IR" sz="1800" smtClean="0">
                <a:latin typeface="Arial" pitchFamily="34" charset="0"/>
                <a:cs typeface="Arial" pitchFamily="34" charset="0"/>
              </a:rPr>
              <a:t>) و ... می‌كند، حضور گسترده و چشمگیر ایشان در عرصه معماری ورزشی به خصوص طراحی استادیوم می‌باشد.</a:t>
            </a:r>
            <a:endParaRPr lang="en-US" sz="1800" smtClean="0">
              <a:latin typeface="Arial" pitchFamily="34" charset="0"/>
              <a:cs typeface="Arial" pitchFamily="34" charset="0"/>
            </a:endParaRPr>
          </a:p>
        </p:txBody>
      </p:sp>
      <p:pic>
        <p:nvPicPr>
          <p:cNvPr id="28675" name="Picture 2"/>
          <p:cNvPicPr>
            <a:picLocks noGrp="1" noChangeAspect="1" noChangeArrowheads="1"/>
          </p:cNvPicPr>
          <p:nvPr>
            <p:ph type="pic" idx="1"/>
          </p:nvPr>
        </p:nvPicPr>
        <p:blipFill>
          <a:blip r:embed="rId2" cstate="print"/>
          <a:srcRect r="-104"/>
          <a:stretch>
            <a:fillRect/>
          </a:stretch>
        </p:blipFill>
        <p:spPr>
          <a:xfrm rot="420000">
            <a:off x="5830888" y="3211513"/>
            <a:ext cx="2417762" cy="2057400"/>
          </a:xfrm>
          <a:noFill/>
          <a:ln w="9525">
            <a:noFill/>
            <a:miter lim="800000"/>
          </a:ln>
        </p:spPr>
      </p:pic>
      <p:pic>
        <p:nvPicPr>
          <p:cNvPr id="28676" name="Picture 10" descr="imagesCAMWNT8X s.2.jpg"/>
          <p:cNvPicPr>
            <a:picLocks noChangeAspect="1"/>
          </p:cNvPicPr>
          <p:nvPr/>
        </p:nvPicPr>
        <p:blipFill>
          <a:blip r:embed="rId3" cstate="print"/>
          <a:srcRect/>
          <a:stretch>
            <a:fillRect/>
          </a:stretch>
        </p:blipFill>
        <p:spPr bwMode="auto">
          <a:xfrm rot="1007987">
            <a:off x="6234113" y="1552575"/>
            <a:ext cx="2035175" cy="1525588"/>
          </a:xfrm>
          <a:prstGeom prst="rect">
            <a:avLst/>
          </a:prstGeom>
          <a:noFill/>
          <a:ln w="9525">
            <a:noFill/>
            <a:miter lim="800000"/>
            <a:headEnd/>
            <a:tailEnd/>
          </a:ln>
        </p:spPr>
      </p:pic>
      <p:pic>
        <p:nvPicPr>
          <p:cNvPr id="28677" name="Picture 11" descr="new-munich-football-stadium2 m.6.jpg"/>
          <p:cNvPicPr>
            <a:picLocks noChangeAspect="1"/>
          </p:cNvPicPr>
          <p:nvPr/>
        </p:nvPicPr>
        <p:blipFill>
          <a:blip r:embed="rId4" cstate="print"/>
          <a:srcRect/>
          <a:stretch>
            <a:fillRect/>
          </a:stretch>
        </p:blipFill>
        <p:spPr bwMode="auto">
          <a:xfrm rot="713842">
            <a:off x="3005138" y="3184525"/>
            <a:ext cx="2659062" cy="1701800"/>
          </a:xfrm>
          <a:prstGeom prst="rect">
            <a:avLst/>
          </a:prstGeom>
          <a:noFill/>
          <a:ln w="9525">
            <a:noFill/>
            <a:miter lim="800000"/>
            <a:headEnd/>
            <a:tailEnd/>
          </a:ln>
        </p:spPr>
      </p:pic>
      <p:pic>
        <p:nvPicPr>
          <p:cNvPr id="28678" name="Picture 12" descr="munich_stadium_01 t.2.jpg"/>
          <p:cNvPicPr>
            <a:picLocks noChangeAspect="1"/>
          </p:cNvPicPr>
          <p:nvPr/>
        </p:nvPicPr>
        <p:blipFill>
          <a:blip r:embed="rId5" cstate="print"/>
          <a:srcRect/>
          <a:stretch>
            <a:fillRect/>
          </a:stretch>
        </p:blipFill>
        <p:spPr bwMode="auto">
          <a:xfrm rot="927751">
            <a:off x="3260725" y="1262063"/>
            <a:ext cx="2749550" cy="1795462"/>
          </a:xfrm>
          <a:prstGeom prst="rect">
            <a:avLst/>
          </a:prstGeom>
          <a:noFill/>
          <a:ln w="9525">
            <a:noFill/>
            <a:miter lim="800000"/>
            <a:headEnd/>
            <a:tailEnd/>
          </a:ln>
        </p:spPr>
      </p:pic>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p:txBody>
          <a:bodyPr/>
          <a:lstStyle/>
          <a:p>
            <a:pPr algn="ctr" eaLnBrk="1" hangingPunct="1"/>
            <a:r>
              <a:rPr lang="fa-IR" smtClean="0">
                <a:latin typeface="Arial" pitchFamily="34" charset="0"/>
                <a:cs typeface="Arial" pitchFamily="34" charset="0"/>
              </a:rPr>
              <a:t>جزیره ی تنریفه</a:t>
            </a:r>
            <a:endParaRPr lang="en-US" smtClean="0">
              <a:latin typeface="Arial" pitchFamily="34" charset="0"/>
              <a:cs typeface="Arial" pitchFamily="34" charset="0"/>
            </a:endParaRPr>
          </a:p>
        </p:txBody>
      </p:sp>
      <p:sp>
        <p:nvSpPr>
          <p:cNvPr id="29699" name="Rectangle 3"/>
          <p:cNvSpPr>
            <a:spLocks noGrp="1"/>
          </p:cNvSpPr>
          <p:nvPr>
            <p:ph idx="1"/>
          </p:nvPr>
        </p:nvSpPr>
        <p:spPr/>
        <p:txBody>
          <a:bodyPr/>
          <a:lstStyle/>
          <a:p>
            <a:pPr algn="justLow" rtl="1" eaLnBrk="1" hangingPunct="1"/>
            <a:r>
              <a:rPr lang="fa-IR" sz="2000" smtClean="0"/>
              <a:t> تِنِریفِه یا تنریف یکی از جزیره</a:t>
            </a:r>
            <a:r>
              <a:rPr lang="en-US" sz="2000" smtClean="0">
                <a:cs typeface="Tahoma" pitchFamily="34" charset="0"/>
              </a:rPr>
              <a:t>‌</a:t>
            </a:r>
            <a:r>
              <a:rPr lang="fa-IR" sz="2000" smtClean="0"/>
              <a:t>های اسپانیا</a:t>
            </a:r>
            <a:r>
              <a:rPr lang="en-US" sz="2000" smtClean="0">
                <a:cs typeface="Tahoma" pitchFamily="34" charset="0"/>
              </a:rPr>
              <a:t> </a:t>
            </a:r>
            <a:r>
              <a:rPr lang="fa-IR" sz="2000" smtClean="0"/>
              <a:t>است</a:t>
            </a:r>
            <a:r>
              <a:rPr lang="en-US" sz="2000" smtClean="0">
                <a:cs typeface="Tahoma" pitchFamily="34" charset="0"/>
              </a:rPr>
              <a:t>.</a:t>
            </a:r>
            <a:r>
              <a:rPr lang="fa-IR" sz="2000" smtClean="0"/>
              <a:t>جزیرهٔ تنریفه بزرگترین جزیره از هفت </a:t>
            </a:r>
            <a:r>
              <a:rPr lang="en-US" sz="2000" smtClean="0">
                <a:cs typeface="Majalla UI"/>
              </a:rPr>
              <a:t> </a:t>
            </a:r>
            <a:r>
              <a:rPr lang="fa-IR" sz="2000" smtClean="0"/>
              <a:t>جزیره</a:t>
            </a:r>
            <a:r>
              <a:rPr lang="en-US" sz="2000" smtClean="0">
                <a:cs typeface="Tahoma" pitchFamily="34" charset="0"/>
              </a:rPr>
              <a:t>‌</a:t>
            </a:r>
            <a:r>
              <a:rPr lang="fa-IR" sz="2000" smtClean="0"/>
              <a:t>ای است که مجموعهٔ جزایر قناری</a:t>
            </a:r>
            <a:r>
              <a:rPr lang="en-US" sz="2000" smtClean="0">
                <a:cs typeface="Tahoma" pitchFamily="34" charset="0"/>
              </a:rPr>
              <a:t> </a:t>
            </a:r>
            <a:r>
              <a:rPr lang="fa-IR" sz="2000" smtClean="0"/>
              <a:t>را تشکیل می</a:t>
            </a:r>
            <a:r>
              <a:rPr lang="en-US" sz="2000" smtClean="0">
                <a:cs typeface="Tahoma" pitchFamily="34" charset="0"/>
              </a:rPr>
              <a:t>‌</a:t>
            </a:r>
            <a:r>
              <a:rPr lang="fa-IR" sz="2000" smtClean="0"/>
              <a:t>دهند. جزایر قناری در اقیانوس اطلس</a:t>
            </a:r>
            <a:r>
              <a:rPr lang="en-US" sz="2000" smtClean="0">
                <a:cs typeface="Tahoma" pitchFamily="34" charset="0"/>
              </a:rPr>
              <a:t> </a:t>
            </a:r>
            <a:r>
              <a:rPr lang="fa-IR" sz="2000" smtClean="0"/>
              <a:t>در مقابل کرانه</a:t>
            </a:r>
            <a:r>
              <a:rPr lang="en-US" sz="2000" smtClean="0">
                <a:cs typeface="Tahoma" pitchFamily="34" charset="0"/>
              </a:rPr>
              <a:t>‌</a:t>
            </a:r>
            <a:r>
              <a:rPr lang="fa-IR" sz="2000" smtClean="0"/>
              <a:t>های آفریقا قرار دارند.</a:t>
            </a:r>
            <a:endParaRPr lang="en-US" sz="2000" smtClean="0">
              <a:cs typeface="Tahoma" pitchFamily="34" charset="0"/>
            </a:endParaRPr>
          </a:p>
        </p:txBody>
      </p:sp>
      <p:pic>
        <p:nvPicPr>
          <p:cNvPr id="34820" name="Picture 4" descr="map_anim"/>
          <p:cNvPicPr>
            <a:picLocks noChangeAspect="1" noChangeArrowheads="1" noCrop="1"/>
          </p:cNvPicPr>
          <p:nvPr/>
        </p:nvPicPr>
        <p:blipFill>
          <a:blip r:embed="rId2" cstate="print"/>
          <a:srcRect/>
          <a:stretch>
            <a:fillRect/>
          </a:stretch>
        </p:blipFill>
        <p:spPr bwMode="auto">
          <a:xfrm>
            <a:off x="468313" y="3141663"/>
            <a:ext cx="3714750" cy="2571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cover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p:cNvSpPr>
          <p:nvPr>
            <p:ph type="title"/>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41993" name="Picture 9" descr="1197685201_tea-tenerife-hdm-1523"/>
          <p:cNvPicPr>
            <a:picLocks noGrp="1" noChangeAspect="1" noChangeArrowheads="1"/>
          </p:cNvPicPr>
          <p:nvPr>
            <p:ph sz="quarter" idx="1"/>
          </p:nvPr>
        </p:nvPicPr>
        <p:blipFill>
          <a:blip r:embed="rId2" cstate="print"/>
          <a:stretch>
            <a:fillRect/>
          </a:stretch>
        </p:blipFill>
        <p:spPr>
          <a:xfrm>
            <a:off x="646113" y="1600200"/>
            <a:ext cx="3279775" cy="2185988"/>
          </a:xfrm>
          <a:ln w="38100" cap="sq">
            <a:solidFill>
              <a:srgbClr val="000000"/>
            </a:solidFill>
          </a:ln>
          <a:effectLst>
            <a:outerShdw blurRad="50800" dist="38100" dir="2700000" algn="tl" rotWithShape="0">
              <a:srgbClr val="000000">
                <a:alpha val="43000"/>
              </a:srgbClr>
            </a:outerShdw>
          </a:effectLst>
        </p:spPr>
      </p:pic>
      <p:pic>
        <p:nvPicPr>
          <p:cNvPr id="41992" name="Picture 8" descr="1819264070_tea-tenerife-hdm-1385"/>
          <p:cNvPicPr>
            <a:picLocks noGrp="1" noChangeAspect="1" noChangeArrowheads="1"/>
          </p:cNvPicPr>
          <p:nvPr>
            <p:ph sz="quarter" idx="2"/>
          </p:nvPr>
        </p:nvPicPr>
        <p:blipFill>
          <a:blip r:embed="rId3" cstate="print"/>
          <a:stretch>
            <a:fillRect/>
          </a:stretch>
        </p:blipFill>
        <p:spPr>
          <a:xfrm>
            <a:off x="628650" y="3938588"/>
            <a:ext cx="3314700" cy="2187575"/>
          </a:xfrm>
          <a:ln w="38100" cap="sq">
            <a:solidFill>
              <a:srgbClr val="000000"/>
            </a:solidFill>
          </a:ln>
          <a:effectLst>
            <a:outerShdw blurRad="50800" dist="38100" dir="2700000" algn="tl" rotWithShape="0">
              <a:srgbClr val="000000">
                <a:alpha val="43000"/>
              </a:srgbClr>
            </a:outerShdw>
          </a:effectLst>
        </p:spPr>
      </p:pic>
      <p:sp>
        <p:nvSpPr>
          <p:cNvPr id="30725" name="Rectangle 7"/>
          <p:cNvSpPr>
            <a:spLocks noGrp="1"/>
          </p:cNvSpPr>
          <p:nvPr>
            <p:ph type="body" sz="half" idx="3"/>
          </p:nvPr>
        </p:nvSpPr>
        <p:spPr/>
        <p:txBody>
          <a:bodyPr/>
          <a:lstStyle/>
          <a:p>
            <a:pPr algn="justLow" rtl="1" eaLnBrk="1" hangingPunct="1"/>
            <a:r>
              <a:rPr lang="fa-IR" sz="1500" smtClean="0"/>
              <a:t>ساختمان </a:t>
            </a:r>
            <a:r>
              <a:rPr lang="en-US" sz="1500" smtClean="0">
                <a:cs typeface="Tahoma" pitchFamily="34" charset="0"/>
              </a:rPr>
              <a:t>TEA</a:t>
            </a:r>
            <a:r>
              <a:rPr lang="fa-IR" sz="1500" smtClean="0"/>
              <a:t>که تنها چندماه پس از </a:t>
            </a:r>
            <a:r>
              <a:rPr lang="en-US" sz="1500" smtClean="0">
                <a:cs typeface="Tahoma" pitchFamily="34" charset="0"/>
              </a:rPr>
              <a:t>CaixaForum </a:t>
            </a:r>
            <a:r>
              <a:rPr lang="fa-IR" sz="1500" smtClean="0"/>
              <a:t> مادرید افتتاح شد، با آن تفاوت های قابل توجهی دارد . معماری از حالت عملکردی ، در این ساختمان تا حد زیادی به بیان کیفیت های فضایی میپردازد . هرزوگ در این ساختمان به جای اینکه مانند ساختمان "لانه پرنده" پکن به فن آوری و عظلات ساختاری توجه کند ، توجه خود را به نقش دادن و استقرار فضا معطوف داشته است . </a:t>
            </a:r>
            <a:endParaRPr lang="fa-IR" sz="1500" i="1" smtClean="0"/>
          </a:p>
          <a:p>
            <a:pPr algn="justLow" rtl="1" eaLnBrk="1" hangingPunct="1"/>
            <a:r>
              <a:rPr lang="fa-IR" sz="1500" i="1" smtClean="0"/>
              <a:t>از نظر هرزوگ ، حیاط دراز از بسیاری جهات مهم هستند ، فراهم کردن نور روز ، نظرات و جهت گیری برای بازدید کنندگان و کاربران از فضای موزه و کتابخانه و ایجاد تنوع بصری برای مردم</a:t>
            </a:r>
            <a:r>
              <a:rPr lang="fa-IR" sz="1500" smtClean="0"/>
              <a:t> </a:t>
            </a:r>
            <a:r>
              <a:rPr lang="fa-IR" sz="1500" i="1" smtClean="0"/>
              <a:t> درمجموعه ساختمان موزه با گیاهان معمولی بومی جزیره که در حیاط کاشته شده است </a:t>
            </a:r>
          </a:p>
          <a:p>
            <a:pPr algn="justLow" rtl="1" eaLnBrk="1" hangingPunct="1"/>
            <a:r>
              <a:rPr lang="fa-IR" sz="1500" i="1" smtClean="0"/>
              <a:t>نکته ی مهم دیگر از نظر هرزوگ ، ارتباط مناسب با ساختمان قدیمی بیمارستان و جلوگیری از تنش دیداری میان ساختمان جدید و ساختمان قدیمی بود</a:t>
            </a:r>
            <a:r>
              <a:rPr lang="fa-IR" sz="1500" smtClean="0"/>
              <a:t> </a:t>
            </a:r>
            <a:endParaRPr lang="en-US" sz="1500" smtClean="0">
              <a:cs typeface="Tahoma" pitchFamily="34" charset="0"/>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p:cNvSpPr>
          <p:nvPr>
            <p:ph type="title"/>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35854" name="Picture 14" descr="145542421_tea-tenerife-hdm-0773"/>
          <p:cNvPicPr>
            <a:picLocks noGrp="1" noChangeAspect="1" noChangeArrowheads="1"/>
          </p:cNvPicPr>
          <p:nvPr>
            <p:ph sz="quarter" idx="1"/>
          </p:nvPr>
        </p:nvPicPr>
        <p:blipFill>
          <a:blip r:embed="rId2" cstate="print"/>
          <a:stretch>
            <a:fillRect/>
          </a:stretch>
        </p:blipFill>
        <p:spPr>
          <a:xfrm>
            <a:off x="601363" y="1600200"/>
            <a:ext cx="3369273" cy="2185988"/>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852" name="Picture 12" descr="1665388731_tea-tenerife-hdm-8993"/>
          <p:cNvPicPr>
            <a:picLocks noGrp="1" noChangeAspect="1" noChangeArrowheads="1"/>
          </p:cNvPicPr>
          <p:nvPr>
            <p:ph sz="quarter" idx="2"/>
          </p:nvPr>
        </p:nvPicPr>
        <p:blipFill>
          <a:blip r:embed="rId3" cstate="print"/>
          <a:stretch>
            <a:fillRect/>
          </a:stretch>
        </p:blipFill>
        <p:spPr>
          <a:xfrm>
            <a:off x="645318" y="3938588"/>
            <a:ext cx="3281363" cy="2187575"/>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749" name="Rectangle 7"/>
          <p:cNvSpPr>
            <a:spLocks noGrp="1"/>
          </p:cNvSpPr>
          <p:nvPr>
            <p:ph type="body" sz="half" idx="3"/>
          </p:nvPr>
        </p:nvSpPr>
        <p:spPr/>
        <p:txBody>
          <a:bodyPr/>
          <a:lstStyle/>
          <a:p>
            <a:pPr algn="justLow" rtl="1" eaLnBrk="1" hangingPunct="1">
              <a:lnSpc>
                <a:spcPct val="80000"/>
              </a:lnSpc>
            </a:pPr>
            <a:r>
              <a:rPr lang="fa-IR" sz="2000" smtClean="0"/>
              <a:t> ساختمان دارای مساحتی بیش از 20.622 متر مربع و شامل بخش هایی مانند کتابخانه عمومی با 90000کتاب ، موزه هنرهای معاصر با 300اثر هنری، مرکز عکاسی جزیره تنریف ، 3نمایشگاه ،  فروشگاه ، کافه رستوران و بسیاری از فضاهای دیگر می باشد .</a:t>
            </a:r>
          </a:p>
          <a:p>
            <a:pPr algn="justLow" rtl="1" eaLnBrk="1" hangingPunct="1">
              <a:lnSpc>
                <a:spcPct val="80000"/>
              </a:lnSpc>
              <a:buFont typeface="Wingdings 2" pitchFamily="18" charset="2"/>
              <a:buNone/>
            </a:pPr>
            <a:endParaRPr lang="fa-IR" sz="2000" smtClean="0"/>
          </a:p>
          <a:p>
            <a:pPr algn="justLow" rtl="1" eaLnBrk="1" hangingPunct="1">
              <a:lnSpc>
                <a:spcPct val="80000"/>
              </a:lnSpc>
            </a:pPr>
            <a:r>
              <a:rPr lang="fa-IR" sz="2000" smtClean="0"/>
              <a:t>ساختمان دارای یک رمپ طولانی بوده که باعث ایجاد میدانی مثلث شکل شده است .</a:t>
            </a:r>
          </a:p>
          <a:p>
            <a:pPr algn="justLow" rtl="1" eaLnBrk="1" hangingPunct="1">
              <a:lnSpc>
                <a:spcPct val="80000"/>
              </a:lnSpc>
              <a:buFont typeface="Wingdings 2" pitchFamily="18" charset="2"/>
              <a:buNone/>
            </a:pPr>
            <a:endParaRPr lang="fa-IR" sz="2000" smtClean="0"/>
          </a:p>
          <a:p>
            <a:pPr eaLnBrk="1" hangingPunct="1">
              <a:lnSpc>
                <a:spcPct val="80000"/>
              </a:lnSpc>
              <a:buFont typeface="Wingdings 2" pitchFamily="18" charset="2"/>
              <a:buNone/>
            </a:pPr>
            <a:endParaRPr lang="en-US" sz="2200" smtClean="0">
              <a:cs typeface="Tahoma" pitchFamily="34"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sz="quarter"/>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40970" name="Picture 10" descr="31"/>
          <p:cNvPicPr>
            <a:picLocks noGrp="1" noChangeAspect="1" noChangeArrowheads="1"/>
          </p:cNvPicPr>
          <p:nvPr>
            <p:ph sz="quarter" idx="1"/>
          </p:nvPr>
        </p:nvPicPr>
        <p:blipFill>
          <a:blip r:embed="rId2" cstate="print"/>
          <a:stretch>
            <a:fillRect/>
          </a:stretch>
        </p:blipFill>
        <p:spPr>
          <a:xfrm>
            <a:off x="677863" y="1600200"/>
            <a:ext cx="3216275" cy="2185988"/>
          </a:xfrm>
          <a:ln w="38100" cap="sq">
            <a:solidFill>
              <a:srgbClr val="000000"/>
            </a:solidFill>
          </a:ln>
          <a:effectLst>
            <a:outerShdw blurRad="50800" dist="38100" dir="2700000" algn="tl" rotWithShape="0">
              <a:srgbClr val="000000">
                <a:alpha val="43000"/>
              </a:srgbClr>
            </a:outerShdw>
          </a:effectLst>
        </p:spPr>
      </p:pic>
      <p:pic>
        <p:nvPicPr>
          <p:cNvPr id="40973" name="Picture 13" descr="253168430_tea-tenerife-hdm-0522"/>
          <p:cNvPicPr>
            <a:picLocks noGrp="1" noChangeAspect="1" noChangeArrowheads="1"/>
          </p:cNvPicPr>
          <p:nvPr>
            <p:ph sz="quarter" idx="2"/>
          </p:nvPr>
        </p:nvPicPr>
        <p:blipFill>
          <a:blip r:embed="rId3" cstate="print"/>
          <a:stretch>
            <a:fillRect/>
          </a:stretch>
        </p:blipFill>
        <p:spPr>
          <a:xfrm>
            <a:off x="4500563" y="1643063"/>
            <a:ext cx="3397250" cy="2185987"/>
          </a:xfrm>
          <a:ln w="38100" cap="sq">
            <a:solidFill>
              <a:srgbClr val="000000"/>
            </a:solidFill>
          </a:ln>
          <a:effectLst>
            <a:outerShdw blurRad="50800" dist="38100" dir="2700000" algn="tl" rotWithShape="0">
              <a:srgbClr val="000000">
                <a:alpha val="43000"/>
              </a:srgbClr>
            </a:outerShdw>
          </a:effectLst>
        </p:spPr>
      </p:pic>
      <p:pic>
        <p:nvPicPr>
          <p:cNvPr id="40972" name="Picture 12" descr="54"/>
          <p:cNvPicPr>
            <a:picLocks noGrp="1" noChangeAspect="1" noChangeArrowheads="1"/>
          </p:cNvPicPr>
          <p:nvPr>
            <p:ph sz="quarter" idx="4"/>
          </p:nvPr>
        </p:nvPicPr>
        <p:blipFill>
          <a:blip r:embed="rId4" cstate="print"/>
          <a:stretch>
            <a:fillRect/>
          </a:stretch>
        </p:blipFill>
        <p:spPr>
          <a:xfrm>
            <a:off x="4500562" y="4214818"/>
            <a:ext cx="3239440" cy="2187575"/>
          </a:xfrm>
          <a:prstGeom prst="roundRect">
            <a:avLst>
              <a:gd name="adj" fmla="val 8594"/>
            </a:avLst>
          </a:prstGeom>
          <a:solidFill>
            <a:srgbClr val="FFFFFF">
              <a:shade val="85000"/>
            </a:srgbClr>
          </a:solidFill>
          <a:effectLst>
            <a:reflection blurRad="12700" stA="38000" endPos="28000" dist="5000" dir="5400000" sy="-100000" algn="bl" rotWithShape="0"/>
          </a:effectLst>
        </p:spPr>
      </p:pic>
      <p:pic>
        <p:nvPicPr>
          <p:cNvPr id="40975" name="Picture 15" descr="278286782_tea-tenerife-hdm-1552"/>
          <p:cNvPicPr>
            <a:picLocks noChangeAspect="1" noChangeArrowheads="1"/>
          </p:cNvPicPr>
          <p:nvPr/>
        </p:nvPicPr>
        <p:blipFill>
          <a:blip r:embed="rId5" cstate="print"/>
          <a:srcRect/>
          <a:stretch>
            <a:fillRect/>
          </a:stretch>
        </p:blipFill>
        <p:spPr bwMode="auto">
          <a:xfrm>
            <a:off x="857224" y="4214818"/>
            <a:ext cx="2947987" cy="1962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circl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p:cNvSpPr>
          <p:nvPr>
            <p:ph type="title"/>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37896" name="Picture 8" descr="1852269124_tea-tenerife-hdm-8448-528x352"/>
          <p:cNvPicPr>
            <a:picLocks noGrp="1" noChangeAspect="1" noChangeArrowheads="1"/>
          </p:cNvPicPr>
          <p:nvPr>
            <p:ph sz="quarter" idx="1"/>
          </p:nvPr>
        </p:nvPicPr>
        <p:blipFill>
          <a:blip r:embed="rId2" cstate="print"/>
          <a:stretch>
            <a:fillRect/>
          </a:stretch>
        </p:blipFill>
        <p:spPr>
          <a:xfrm>
            <a:off x="714375" y="1643063"/>
            <a:ext cx="3278188" cy="2185987"/>
          </a:xfrm>
          <a:ln w="38100" cap="sq">
            <a:solidFill>
              <a:srgbClr val="000000"/>
            </a:solidFill>
          </a:ln>
          <a:effectLst>
            <a:outerShdw blurRad="50800" dist="38100" dir="2700000" algn="tl" rotWithShape="0">
              <a:srgbClr val="000000">
                <a:alpha val="43000"/>
              </a:srgbClr>
            </a:outerShdw>
          </a:effectLst>
        </p:spPr>
      </p:pic>
      <p:pic>
        <p:nvPicPr>
          <p:cNvPr id="37897" name="Picture 9" descr="tea_tenerife_01"/>
          <p:cNvPicPr>
            <a:picLocks noGrp="1" noChangeAspect="1" noChangeArrowheads="1"/>
          </p:cNvPicPr>
          <p:nvPr>
            <p:ph sz="quarter" idx="2"/>
          </p:nvPr>
        </p:nvPicPr>
        <p:blipFill>
          <a:blip r:embed="rId3" cstate="print"/>
          <a:stretch>
            <a:fillRect/>
          </a:stretch>
        </p:blipFill>
        <p:spPr>
          <a:xfrm>
            <a:off x="457200" y="4057650"/>
            <a:ext cx="3657600" cy="1949450"/>
          </a:xfrm>
          <a:ln w="38100" cap="sq">
            <a:solidFill>
              <a:srgbClr val="000000"/>
            </a:solidFill>
          </a:ln>
          <a:effectLst>
            <a:outerShdw blurRad="50800" dist="38100" dir="2700000" algn="tl" rotWithShape="0">
              <a:srgbClr val="000000">
                <a:alpha val="43000"/>
              </a:srgbClr>
            </a:outerShdw>
          </a:effectLst>
        </p:spPr>
      </p:pic>
      <p:sp>
        <p:nvSpPr>
          <p:cNvPr id="33797" name="Rectangle 7"/>
          <p:cNvSpPr>
            <a:spLocks noGrp="1"/>
          </p:cNvSpPr>
          <p:nvPr>
            <p:ph type="body" sz="half" idx="3"/>
          </p:nvPr>
        </p:nvSpPr>
        <p:spPr/>
        <p:txBody>
          <a:bodyPr/>
          <a:lstStyle/>
          <a:p>
            <a:pPr algn="justLow" rtl="1" eaLnBrk="1" hangingPunct="1">
              <a:lnSpc>
                <a:spcPct val="90000"/>
              </a:lnSpc>
            </a:pPr>
            <a:r>
              <a:rPr lang="fa-IR" sz="2100" smtClean="0"/>
              <a:t>در طول نما بیش از 1200 بازشو با 720 شکل مختلف قرار دارد که باعث ورود نور به اشکال مختلف در بنا شده و در شب نیز چهره ای شگفت انگیز به ساختمان می دهد .</a:t>
            </a:r>
          </a:p>
          <a:p>
            <a:pPr algn="justLow" rtl="1" eaLnBrk="1" hangingPunct="1">
              <a:lnSpc>
                <a:spcPct val="90000"/>
              </a:lnSpc>
              <a:buFont typeface="Wingdings 2" pitchFamily="18" charset="2"/>
              <a:buNone/>
            </a:pPr>
            <a:endParaRPr lang="fa-IR" sz="2100" smtClean="0"/>
          </a:p>
          <a:p>
            <a:pPr algn="justLow" rtl="1" eaLnBrk="1" hangingPunct="1">
              <a:lnSpc>
                <a:spcPct val="90000"/>
              </a:lnSpc>
            </a:pPr>
            <a:r>
              <a:rPr lang="fa-IR" sz="2100" smtClean="0"/>
              <a:t>هرزوگ در زمان بازگشایی گفت :" این ساختمان میخواهد تصویرتنریف را تغییر دهد و این شهرستان را به یک تمرکز فرهنگی تبدیل کند ."</a:t>
            </a:r>
            <a:endParaRPr lang="en-US" sz="2100" smtClean="0">
              <a:cs typeface="Tahoma" pitchFamily="34" charset="0"/>
            </a:endParaRPr>
          </a:p>
        </p:txBody>
      </p:sp>
    </p:spTree>
  </p:cSld>
  <p:clrMapOvr>
    <a:masterClrMapping/>
  </p:clrMapOvr>
  <p:transition>
    <p:wheel spokes="3"/>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p:cNvSpPr>
          <p:nvPr>
            <p:ph type="title" sz="quarter"/>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39946" name="Picture 10" descr="1053201549_tea-tenerife-hdm-0959-528x3361-706446"/>
          <p:cNvPicPr>
            <a:picLocks noGrp="1" noChangeAspect="1" noChangeArrowheads="1"/>
          </p:cNvPicPr>
          <p:nvPr>
            <p:ph sz="quarter" idx="1"/>
          </p:nvPr>
        </p:nvPicPr>
        <p:blipFill>
          <a:blip r:embed="rId2" cstate="print"/>
          <a:stretch>
            <a:fillRect/>
          </a:stretch>
        </p:blipFill>
        <p:spPr>
          <a:xfrm>
            <a:off x="568438" y="1600200"/>
            <a:ext cx="3435124" cy="2185988"/>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948" name="Picture 12" descr="1754909786_tea-tenerife-hdm-8227"/>
          <p:cNvPicPr>
            <a:picLocks noGrp="1" noChangeAspect="1" noChangeArrowheads="1"/>
          </p:cNvPicPr>
          <p:nvPr>
            <p:ph sz="quarter" idx="2"/>
          </p:nvPr>
        </p:nvPicPr>
        <p:blipFill>
          <a:blip r:embed="rId3" cstate="print"/>
          <a:stretch>
            <a:fillRect/>
          </a:stretch>
        </p:blipFill>
        <p:spPr>
          <a:xfrm>
            <a:off x="4456509" y="1600200"/>
            <a:ext cx="3278982" cy="2185988"/>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947" name="Picture 11" descr="1240377965_tea-tenerife-hdm-8633"/>
          <p:cNvPicPr>
            <a:picLocks noGrp="1" noChangeAspect="1" noChangeArrowheads="1"/>
          </p:cNvPicPr>
          <p:nvPr>
            <p:ph sz="quarter" idx="3"/>
          </p:nvPr>
        </p:nvPicPr>
        <p:blipFill>
          <a:blip r:embed="rId4" cstate="print"/>
          <a:stretch>
            <a:fillRect/>
          </a:stretch>
        </p:blipFill>
        <p:spPr>
          <a:xfrm>
            <a:off x="645318" y="3938588"/>
            <a:ext cx="3281363" cy="2187575"/>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949" name="Picture 13" descr="935630483_tea-tenerife-hdm-0913"/>
          <p:cNvPicPr>
            <a:picLocks noGrp="1" noChangeAspect="1" noChangeArrowheads="1"/>
          </p:cNvPicPr>
          <p:nvPr>
            <p:ph sz="quarter" idx="4"/>
          </p:nvPr>
        </p:nvPicPr>
        <p:blipFill>
          <a:blip r:embed="rId5" cstate="print"/>
          <a:stretch>
            <a:fillRect/>
          </a:stretch>
        </p:blipFill>
        <p:spPr>
          <a:xfrm>
            <a:off x="4424407" y="3938588"/>
            <a:ext cx="3343185" cy="2187575"/>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trips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p:cNvSpPr>
          <p:nvPr>
            <p:ph type="title" sz="quarter"/>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49161" name="Picture 9" descr="tea"/>
          <p:cNvPicPr>
            <a:picLocks noGrp="1" noChangeAspect="1" noChangeArrowheads="1"/>
          </p:cNvPicPr>
          <p:nvPr>
            <p:ph sz="quarter" idx="1"/>
          </p:nvPr>
        </p:nvPicPr>
        <p:blipFill>
          <a:blip r:embed="rId2" cstate="print"/>
          <a:stretch>
            <a:fillRect/>
          </a:stretch>
        </p:blipFill>
        <p:spPr>
          <a:xfrm>
            <a:off x="642938" y="1600200"/>
            <a:ext cx="3128962" cy="2185988"/>
          </a:xfrm>
          <a:ln w="38100" cap="sq">
            <a:solidFill>
              <a:srgbClr val="000000"/>
            </a:solidFill>
          </a:ln>
          <a:effectLst>
            <a:outerShdw blurRad="50800" dist="38100" dir="2700000" algn="tl" rotWithShape="0">
              <a:srgbClr val="000000">
                <a:alpha val="43000"/>
              </a:srgbClr>
            </a:outerShdw>
          </a:effectLst>
        </p:spPr>
      </p:pic>
      <p:pic>
        <p:nvPicPr>
          <p:cNvPr id="49163" name="Picture 11" descr="1852269124_tea-tenerife-hdm-8448-528x352"/>
          <p:cNvPicPr>
            <a:picLocks noGrp="1" noChangeAspect="1" noChangeArrowheads="1"/>
          </p:cNvPicPr>
          <p:nvPr>
            <p:ph sz="quarter" idx="2"/>
          </p:nvPr>
        </p:nvPicPr>
        <p:blipFill>
          <a:blip r:embed="rId3" cstate="print"/>
          <a:stretch>
            <a:fillRect/>
          </a:stretch>
        </p:blipFill>
        <p:spPr>
          <a:xfrm>
            <a:off x="4456113" y="1600200"/>
            <a:ext cx="3279775" cy="2185988"/>
          </a:xfrm>
          <a:ln w="38100" cap="sq">
            <a:solidFill>
              <a:srgbClr val="000000"/>
            </a:solidFill>
          </a:ln>
          <a:effectLst>
            <a:outerShdw blurRad="50800" dist="38100" dir="2700000" algn="tl" rotWithShape="0">
              <a:srgbClr val="000000">
                <a:alpha val="43000"/>
              </a:srgbClr>
            </a:outerShdw>
          </a:effectLst>
        </p:spPr>
      </p:pic>
      <p:pic>
        <p:nvPicPr>
          <p:cNvPr id="49162" name="Picture 10" descr="1943928538_tea-tenerife-hdm-9290"/>
          <p:cNvPicPr>
            <a:picLocks noGrp="1" noChangeAspect="1" noChangeArrowheads="1"/>
          </p:cNvPicPr>
          <p:nvPr>
            <p:ph sz="quarter" idx="3"/>
          </p:nvPr>
        </p:nvPicPr>
        <p:blipFill>
          <a:blip r:embed="rId4" cstate="print"/>
          <a:stretch>
            <a:fillRect/>
          </a:stretch>
        </p:blipFill>
        <p:spPr>
          <a:xfrm>
            <a:off x="644525" y="3938588"/>
            <a:ext cx="3281363" cy="2187575"/>
          </a:xfrm>
          <a:ln w="38100" cap="sq">
            <a:solidFill>
              <a:srgbClr val="000000"/>
            </a:solidFill>
          </a:ln>
          <a:effectLst>
            <a:outerShdw blurRad="50800" dist="38100" dir="2700000" algn="tl" rotWithShape="0">
              <a:srgbClr val="000000">
                <a:alpha val="43000"/>
              </a:srgbClr>
            </a:outerShdw>
          </a:effectLst>
        </p:spPr>
      </p:pic>
      <p:pic>
        <p:nvPicPr>
          <p:cNvPr id="49164" name="Picture 12" descr="178502097_tea-tenerife-hdm-1021"/>
          <p:cNvPicPr>
            <a:picLocks noGrp="1" noChangeAspect="1" noChangeArrowheads="1"/>
          </p:cNvPicPr>
          <p:nvPr>
            <p:ph sz="quarter" idx="4"/>
          </p:nvPr>
        </p:nvPicPr>
        <p:blipFill>
          <a:blip r:embed="rId5" cstate="print"/>
          <a:stretch>
            <a:fillRect/>
          </a:stretch>
        </p:blipFill>
        <p:spPr>
          <a:xfrm>
            <a:off x="4410075" y="3938588"/>
            <a:ext cx="3371850" cy="2187575"/>
          </a:xfrm>
          <a:ln w="38100" cap="sq">
            <a:solidFill>
              <a:srgbClr val="000000"/>
            </a:solidFill>
          </a:ln>
          <a:effectLst>
            <a:outerShdw blurRad="50800" dist="38100" dir="2700000" algn="tl" rotWithShape="0">
              <a:srgbClr val="000000">
                <a:alpha val="43000"/>
              </a:srgbClr>
            </a:outerShdw>
          </a:effectLst>
        </p:spPr>
      </p:pic>
    </p:spTree>
  </p:cSld>
  <p:clrMapOvr>
    <a:masterClrMapping/>
  </p:clrMapOvr>
  <p:transition>
    <p:strip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p:cNvSpPr>
          <p:nvPr>
            <p:ph type="title"/>
          </p:nvPr>
        </p:nvSpPr>
        <p:spPr/>
        <p:txBody>
          <a:bodyPr>
            <a:normAutofit fontScale="90000"/>
          </a:bodyPr>
          <a:lstStyle/>
          <a:p>
            <a:pPr algn="ctr" eaLnBrk="1" fontAlgn="auto" hangingPunct="1">
              <a:spcAft>
                <a:spcPts val="0"/>
              </a:spcAft>
              <a:defRPr/>
            </a:pPr>
            <a:r>
              <a:rPr lang="en-US" sz="4200" smtClean="0">
                <a:cs typeface="Tahoma" pitchFamily="34" charset="0"/>
              </a:rPr>
              <a:t> Tenerife Espacio de las Artes (TEA) </a:t>
            </a:r>
          </a:p>
        </p:txBody>
      </p:sp>
      <p:pic>
        <p:nvPicPr>
          <p:cNvPr id="46097" name="Picture 17" descr="Picture-009-788280"/>
          <p:cNvPicPr>
            <a:picLocks noGrp="1" noChangeAspect="1" noChangeArrowheads="1"/>
          </p:cNvPicPr>
          <p:nvPr>
            <p:ph sz="half" idx="1"/>
          </p:nvPr>
        </p:nvPicPr>
        <p:blipFill>
          <a:blip r:embed="rId2" cstate="print"/>
          <a:stretch>
            <a:fillRect/>
          </a:stretch>
        </p:blipFill>
        <p:spPr>
          <a:xfrm>
            <a:off x="676454" y="1600200"/>
            <a:ext cx="3219091" cy="4525963"/>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6095" name="Picture 15" descr="Picture-004-774800"/>
          <p:cNvPicPr>
            <a:picLocks noGrp="1" noChangeAspect="1" noChangeArrowheads="1"/>
          </p:cNvPicPr>
          <p:nvPr>
            <p:ph sz="quarter" idx="2"/>
          </p:nvPr>
        </p:nvPicPr>
        <p:blipFill>
          <a:blip r:embed="rId3" cstate="print"/>
          <a:srcRect/>
          <a:stretch>
            <a:fillRect/>
          </a:stretch>
        </p:blipFill>
        <p:spPr>
          <a:xfrm>
            <a:off x="4500563" y="1628775"/>
            <a:ext cx="2951162" cy="2028825"/>
          </a:xfrm>
          <a:ln w="38100" cap="sq">
            <a:solidFill>
              <a:srgbClr val="000000"/>
            </a:solidFill>
          </a:ln>
          <a:effectLst>
            <a:outerShdw blurRad="50800" dist="38100" dir="2700000" algn="tl" rotWithShape="0">
              <a:srgbClr val="000000">
                <a:alpha val="43000"/>
              </a:srgbClr>
            </a:outerShdw>
          </a:effectLst>
        </p:spPr>
      </p:pic>
      <p:pic>
        <p:nvPicPr>
          <p:cNvPr id="46096" name="Picture 16" descr="Picture-008-771313"/>
          <p:cNvPicPr>
            <a:picLocks noGrp="1" noChangeAspect="1" noChangeArrowheads="1"/>
          </p:cNvPicPr>
          <p:nvPr>
            <p:ph sz="quarter" idx="3"/>
          </p:nvPr>
        </p:nvPicPr>
        <p:blipFill>
          <a:blip r:embed="rId4" cstate="print"/>
          <a:srcRect/>
          <a:stretch>
            <a:fillRect/>
          </a:stretch>
        </p:blipFill>
        <p:spPr>
          <a:xfrm>
            <a:off x="4500563" y="3860800"/>
            <a:ext cx="2951162" cy="2260600"/>
          </a:xfrm>
          <a:ln w="38100" cap="sq">
            <a:solidFill>
              <a:srgbClr val="000000"/>
            </a:solidFill>
          </a:ln>
          <a:effectLst>
            <a:outerShdw blurRad="50800" dist="38100" dir="2700000" algn="tl" rotWithShape="0">
              <a:srgbClr val="000000">
                <a:alpha val="43000"/>
              </a:srgbClr>
            </a:outerShdw>
          </a:effectLst>
        </p:spPr>
      </p:pic>
    </p:spTree>
  </p:cSld>
  <p:clrMapOvr>
    <a:masterClrMapping/>
  </p:clrMapOvr>
  <p:transition>
    <p:wheel spokes="8"/>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428625" y="2571750"/>
            <a:ext cx="4643438"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7891" name="Rectangle 2"/>
          <p:cNvSpPr>
            <a:spLocks noChangeArrowheads="1"/>
          </p:cNvSpPr>
          <p:nvPr/>
        </p:nvSpPr>
        <p:spPr bwMode="auto">
          <a:xfrm>
            <a:off x="5572125" y="2214563"/>
            <a:ext cx="2928938" cy="3416300"/>
          </a:xfrm>
          <a:prstGeom prst="rect">
            <a:avLst/>
          </a:prstGeom>
          <a:noFill/>
          <a:ln w="9525">
            <a:noFill/>
            <a:miter lim="800000"/>
            <a:headEnd/>
            <a:tailEnd/>
          </a:ln>
        </p:spPr>
        <p:txBody>
          <a:bodyPr>
            <a:spAutoFit/>
          </a:bodyPr>
          <a:lstStyle/>
          <a:p>
            <a:pPr algn="just" rtl="1" fontAlgn="base">
              <a:spcBef>
                <a:spcPct val="0"/>
              </a:spcBef>
              <a:spcAft>
                <a:spcPct val="0"/>
              </a:spcAft>
            </a:pPr>
            <a:r>
              <a:rPr lang="fa-IR">
                <a:solidFill>
                  <a:prstClr val="black"/>
                </a:solidFill>
                <a:latin typeface="Arial" pitchFamily="34" charset="0"/>
                <a:cs typeface="Arial" pitchFamily="34" charset="0"/>
              </a:rPr>
              <a:t>چند وقت پیش داشتم وبلاگ یک پزشک رو می خوندم که به یکی از طرح های جدید شرکت </a:t>
            </a:r>
            <a:r>
              <a:rPr lang="en-US">
                <a:solidFill>
                  <a:prstClr val="black"/>
                </a:solidFill>
                <a:latin typeface="Arial" pitchFamily="34" charset="0"/>
                <a:cs typeface="Arial" pitchFamily="34" charset="0"/>
              </a:rPr>
              <a:t>Herzog &amp; de Meuron</a:t>
            </a:r>
            <a:r>
              <a:rPr lang="fa-IR">
                <a:solidFill>
                  <a:prstClr val="black"/>
                </a:solidFill>
                <a:latin typeface="Arial" pitchFamily="34" charset="0"/>
                <a:cs typeface="Arial" pitchFamily="34" charset="0"/>
              </a:rPr>
              <a:t> برخوردم ، طرحی که خیلی وقته می خواستم دربارش بنویسم و بدلیل تنبلی و … این کار رو نکرده بودم. این طرح برای اولین بار در نمایشگاه آسمان خراش های نیویورک مطرح شد و همان موقع هم به خاطر ساختار عجیبش خیلی سرو صدا کرد.</a:t>
            </a:r>
            <a:endParaRPr lang="en-US">
              <a:solidFill>
                <a:prstClr val="black"/>
              </a:solidFill>
              <a:latin typeface="Arial" pitchFamily="34" charset="0"/>
              <a:cs typeface="Arial" pitchFamily="34" charset="0"/>
            </a:endParaRPr>
          </a:p>
          <a:p>
            <a:pPr algn="r" rtl="1" fontAlgn="base">
              <a:spcBef>
                <a:spcPct val="0"/>
              </a:spcBef>
              <a:spcAft>
                <a:spcPct val="0"/>
              </a:spcAft>
            </a:pPr>
            <a:endParaRPr lang="en-US">
              <a:solidFill>
                <a:prstClr val="black"/>
              </a:solidFill>
              <a:latin typeface="Arial" pitchFamily="34" charset="0"/>
              <a:cs typeface="Arial" pitchFamily="34" charset="0"/>
            </a:endParaRPr>
          </a:p>
        </p:txBody>
      </p:sp>
      <p:sp>
        <p:nvSpPr>
          <p:cNvPr id="37892" name="Rectangle 3"/>
          <p:cNvSpPr>
            <a:spLocks noChangeArrowheads="1"/>
          </p:cNvSpPr>
          <p:nvPr/>
        </p:nvSpPr>
        <p:spPr bwMode="auto">
          <a:xfrm>
            <a:off x="1643063" y="1214438"/>
            <a:ext cx="6572250" cy="523875"/>
          </a:xfrm>
          <a:prstGeom prst="rect">
            <a:avLst/>
          </a:prstGeom>
          <a:noFill/>
          <a:ln w="9525">
            <a:noFill/>
            <a:miter lim="800000"/>
            <a:headEnd/>
            <a:tailEnd/>
          </a:ln>
        </p:spPr>
        <p:txBody>
          <a:bodyPr>
            <a:spAutoFit/>
          </a:bodyPr>
          <a:lstStyle/>
          <a:p>
            <a:pPr algn="r" rtl="1" fontAlgn="base">
              <a:spcBef>
                <a:spcPct val="0"/>
              </a:spcBef>
              <a:spcAft>
                <a:spcPct val="0"/>
              </a:spcAft>
            </a:pPr>
            <a:r>
              <a:rPr lang="fa-IR" sz="2800">
                <a:solidFill>
                  <a:srgbClr val="0F6FC6"/>
                </a:solidFill>
                <a:latin typeface="Arial" pitchFamily="34" charset="0"/>
                <a:cs typeface="Arial" pitchFamily="34" charset="0"/>
              </a:rPr>
              <a:t>آسمان خراش جدید “هرزوگ و دمورن”</a:t>
            </a:r>
            <a:endParaRPr lang="en-US" sz="2800">
              <a:solidFill>
                <a:srgbClr val="0F6FC6"/>
              </a:solidFill>
              <a:latin typeface="Arial" pitchFamily="34" charset="0"/>
              <a:cs typeface="Arial" pitchFamily="34" charset="0"/>
            </a:endParaRPr>
          </a:p>
        </p:txBody>
      </p:sp>
    </p:spTree>
  </p:cSld>
  <p:clrMapOvr>
    <a:masterClrMapping/>
  </p:clrMapOvr>
  <p:transition>
    <p:split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Placeholder 2"/>
          <p:cNvSpPr>
            <a:spLocks noGrp="1"/>
          </p:cNvSpPr>
          <p:nvPr>
            <p:ph type="body" sz="half" idx="2"/>
          </p:nvPr>
        </p:nvSpPr>
        <p:spPr>
          <a:xfrm>
            <a:off x="357188" y="714375"/>
            <a:ext cx="3000375" cy="5072063"/>
          </a:xfrm>
        </p:spPr>
        <p:txBody>
          <a:bodyPr/>
          <a:lstStyle/>
          <a:p>
            <a:pPr algn="r" rtl="1" eaLnBrk="1" hangingPunct="1"/>
            <a:r>
              <a:rPr lang="fa-IR" sz="1800" smtClean="0"/>
              <a:t>این آسمان خراش دارای ۵۷ طبقه هست که هر طبقه پلان مخصوص به خودش را دارد ، به طوری که حتی فضای ورودی هیچ کدام از دو طبقه شبیه هم نیست. تمامی این ۵۷ طبقه هم کاربری مسکونی دارند و طوری روی هم قرار گرفته اند که هر طبقه در حکم رواقی برای طبقه ی بالایی است، این نکته شاید مهمترین تفاوت این بنا با آسمان خراش های متداول باشد. برای رسیدن به این منظور، ساختاری بتونی مورد استفاده قرار خواهد گرفت که از پیچیده ترین ساختار هایی است که برای یک بنای مسکونی داده شده است؛ به همین دلیل محاسبات سازه ای این بنا را گروه مهندسین </a:t>
            </a:r>
            <a:r>
              <a:rPr lang="en-US" sz="1800" smtClean="0">
                <a:cs typeface="Majalla UI"/>
              </a:rPr>
              <a:t>WSP Cantor Seinuk</a:t>
            </a:r>
            <a:r>
              <a:rPr lang="fa-IR" sz="1800" smtClean="0"/>
              <a:t> ، که در سوابقشان محاسبه ی برج آزادی آمریکا هم دیده میشود انجام داده است.</a:t>
            </a:r>
            <a:endParaRPr lang="en-US" sz="1800" smtClean="0">
              <a:cs typeface="Majalla UI"/>
            </a:endParaRPr>
          </a:p>
          <a:p>
            <a:pPr rtl="1" eaLnBrk="1" hangingPunct="1"/>
            <a:r>
              <a:rPr lang="fa-IR" sz="1800" smtClean="0"/>
              <a:t> </a:t>
            </a:r>
            <a:endParaRPr lang="en-US" sz="1800" smtClean="0">
              <a:cs typeface="Majalla UI"/>
            </a:endParaRPr>
          </a:p>
          <a:p>
            <a:pPr eaLnBrk="1" hangingPunct="1"/>
            <a:endParaRPr lang="en-US" sz="1800" smtClean="0">
              <a:cs typeface="Majalla UI"/>
            </a:endParaRPr>
          </a:p>
        </p:txBody>
      </p:sp>
      <p:pic>
        <p:nvPicPr>
          <p:cNvPr id="58370" name="Picture 2"/>
          <p:cNvPicPr>
            <a:picLocks noGrp="1" noChangeAspect="1" noChangeArrowheads="1"/>
          </p:cNvPicPr>
          <p:nvPr>
            <p:ph type="pic" idx="1"/>
          </p:nvPr>
        </p:nvPicPr>
        <p:blipFill>
          <a:blip r:embed="rId2" cstate="print"/>
          <a:stretch>
            <a:fillRect/>
          </a:stretch>
        </p:blipFill>
        <p:spPr>
          <a:xfrm rot="420000">
            <a:off x="3895725" y="1225550"/>
            <a:ext cx="4227513" cy="3597275"/>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ransition>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Placeholder 2"/>
          <p:cNvSpPr>
            <a:spLocks noGrp="1"/>
          </p:cNvSpPr>
          <p:nvPr>
            <p:ph type="body" sz="half" idx="2"/>
          </p:nvPr>
        </p:nvSpPr>
        <p:spPr>
          <a:xfrm>
            <a:off x="609600" y="642938"/>
            <a:ext cx="2390775" cy="4365625"/>
          </a:xfrm>
        </p:spPr>
        <p:txBody>
          <a:bodyPr/>
          <a:lstStyle/>
          <a:p>
            <a:pPr algn="justLow" rtl="1" eaLnBrk="1" hangingPunct="1"/>
            <a:r>
              <a:rPr lang="fa-IR" sz="1800" smtClean="0"/>
              <a:t>اما تمامی ویژگی های این بنا در ظاهر خارجی آن خلاصه نمی شود، البته این مسئله به وضوح مشخص است! زیرا شما برای نمای خارج یک طراحی انجام میدهید، ولی برای ۵۷ طبقه که هیچ کدام به هم شبیه نیست باید ۵۷ طراحی متفاوت را انجام دهید؛ به همین علت و برای اینکه در طراحی داخلی این بنا افتی دیده نشود و همچنین برای ایجاد تنوع بیشتر، شرکت از </a:t>
            </a:r>
            <a:r>
              <a:rPr lang="en-US" sz="1800" smtClean="0">
                <a:cs typeface="Majalla UI"/>
              </a:rPr>
              <a:t>Anish Kapoor</a:t>
            </a:r>
            <a:r>
              <a:rPr lang="fa-IR" sz="1800" smtClean="0"/>
              <a:t> ، مجسمه ساز هندی تبار هم برای طراحی های داخلی خود دعوت کرد که یک نمونه از کارهای وی را در ورودی بنا مشاهده می کنید.</a:t>
            </a:r>
            <a:endParaRPr lang="en-US" sz="1800" smtClean="0">
              <a:cs typeface="Majalla UI"/>
            </a:endParaRPr>
          </a:p>
          <a:p>
            <a:pPr algn="justLow" rtl="1" eaLnBrk="1" hangingPunct="1"/>
            <a:r>
              <a:rPr lang="fa-IR" sz="1800" smtClean="0"/>
              <a:t> </a:t>
            </a:r>
            <a:endParaRPr lang="en-US" sz="1800" smtClean="0">
              <a:cs typeface="Majalla UI"/>
            </a:endParaRPr>
          </a:p>
          <a:p>
            <a:pPr algn="r" eaLnBrk="1" hangingPunct="1"/>
            <a:endParaRPr lang="en-US" sz="1400" smtClean="0">
              <a:cs typeface="Majalla UI"/>
            </a:endParaRPr>
          </a:p>
        </p:txBody>
      </p:sp>
      <p:pic>
        <p:nvPicPr>
          <p:cNvPr id="59395" name="Picture 3"/>
          <p:cNvPicPr>
            <a:picLocks noGrp="1" noChangeAspect="1" noChangeArrowheads="1"/>
          </p:cNvPicPr>
          <p:nvPr>
            <p:ph type="pic" idx="1"/>
          </p:nvPr>
        </p:nvPicPr>
        <p:blipFill>
          <a:blip r:embed="rId2" cstate="print"/>
          <a:srcRect r="134"/>
          <a:stretch>
            <a:fillRect/>
          </a:stretch>
        </p:blipFill>
        <p:spPr>
          <a:xfrm rot="420000">
            <a:off x="3575050" y="1284288"/>
            <a:ext cx="4503738" cy="38354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3"/>
          <p:cNvSpPr>
            <a:spLocks noGrp="1"/>
          </p:cNvSpPr>
          <p:nvPr>
            <p:ph sz="half" idx="2"/>
          </p:nvPr>
        </p:nvSpPr>
        <p:spPr>
          <a:xfrm>
            <a:off x="4648200" y="1920875"/>
            <a:ext cx="4038600" cy="4433888"/>
          </a:xfrm>
        </p:spPr>
        <p:txBody>
          <a:bodyPr/>
          <a:lstStyle/>
          <a:p>
            <a:pPr algn="just" rtl="1"/>
            <a:r>
              <a:rPr lang="fa-IR" smtClean="0"/>
              <a:t>کل زیر بنای این آسمان خراش، به انضمام تاسیسات و پارکینگ، در حدود ۴۰٫۰۰۰ متر مربع ، ارتفاع آن حدود ۲۵۳ متر و مصالحی که این بنا را تشکیل خواهد داد، به غیر از بتن که در ساختار آن به کار رفته، شیشه و فولاد و آلومنیوم است. این آسمان خراش در پایان سال ۲۰۱۰ به بهره برداری رسید.  </a:t>
            </a:r>
            <a:endParaRPr lang="en-US" smtClean="0">
              <a:cs typeface="Majalla UI"/>
            </a:endParaRPr>
          </a:p>
          <a:p>
            <a:pPr algn="just"/>
            <a:endParaRPr lang="en-US" smtClean="0">
              <a:cs typeface="Majalla UI"/>
            </a:endParaRPr>
          </a:p>
        </p:txBody>
      </p:sp>
      <p:pic>
        <p:nvPicPr>
          <p:cNvPr id="43010" name="Picture 2"/>
          <p:cNvPicPr>
            <a:picLocks noChangeAspect="1" noChangeArrowheads="1"/>
          </p:cNvPicPr>
          <p:nvPr/>
        </p:nvPicPr>
        <p:blipFill>
          <a:blip r:embed="rId2" cstate="print"/>
          <a:srcRect/>
          <a:stretch>
            <a:fillRect/>
          </a:stretch>
        </p:blipFill>
        <p:spPr bwMode="auto">
          <a:xfrm>
            <a:off x="500063" y="1285875"/>
            <a:ext cx="3857625" cy="2266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plu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Placeholder 4"/>
          <p:cNvSpPr>
            <a:spLocks noGrp="1"/>
          </p:cNvSpPr>
          <p:nvPr>
            <p:ph type="body" sz="half" idx="3"/>
          </p:nvPr>
        </p:nvSpPr>
        <p:spPr>
          <a:xfrm>
            <a:off x="4714875" y="1143000"/>
            <a:ext cx="4000500" cy="4525963"/>
          </a:xfrm>
        </p:spPr>
        <p:txBody>
          <a:bodyPr/>
          <a:lstStyle/>
          <a:p>
            <a:pPr algn="just" rtl="1"/>
            <a:r>
              <a:rPr lang="fa-IR" sz="2000" smtClean="0"/>
              <a:t>چند روز قبل، گروه هرزوگ و دمورن که کم کم درحال تبدیل شدن به بزرگترین گروه معماری جهان است، از پروژه ی بزرگ خود رونمایی کرد. این پروژه یک ساختمان مثلثی شکل “</a:t>
            </a:r>
            <a:r>
              <a:rPr lang="en-US" sz="2000" smtClean="0">
                <a:cs typeface="Majalla UI"/>
              </a:rPr>
              <a:t>Le Projet Triangle</a:t>
            </a:r>
            <a:r>
              <a:rPr lang="fa-IR" sz="2000" smtClean="0"/>
              <a:t>” در حومه ی پاریس است. دلیل اینکه این بنا به صورت یک مثلث غول پیکر طراحی شده به این دلیل است که  این ساختمان سایه ی نامناسبی روی بناهای اطراف خود نیاندازد و بتواند مقدار زیادی از انرژی خورشیدی تابیده شده به خود را جذب کند، همچنین این بنا برای تامین انرژی های داخلی خود ،با توجه به ارتفاع زیادش، از انرژی باد بهره می گیرد.</a:t>
            </a:r>
            <a:endParaRPr lang="en-US" sz="2000" smtClean="0">
              <a:cs typeface="Majalla UI"/>
            </a:endParaRPr>
          </a:p>
          <a:p>
            <a:endParaRPr lang="en-US" sz="2000" smtClean="0">
              <a:cs typeface="Majalla UI"/>
            </a:endParaRPr>
          </a:p>
        </p:txBody>
      </p:sp>
      <p:pic>
        <p:nvPicPr>
          <p:cNvPr id="44034" name="Picture 2"/>
          <p:cNvPicPr>
            <a:picLocks noChangeAspect="1" noChangeArrowheads="1"/>
          </p:cNvPicPr>
          <p:nvPr/>
        </p:nvPicPr>
        <p:blipFill>
          <a:blip r:embed="rId2" cstate="print"/>
          <a:srcRect/>
          <a:stretch>
            <a:fillRect/>
          </a:stretch>
        </p:blipFill>
        <p:spPr bwMode="auto">
          <a:xfrm>
            <a:off x="285750" y="1428750"/>
            <a:ext cx="4114800"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571500" y="4000500"/>
            <a:ext cx="2212975" cy="1582738"/>
          </a:xfrm>
        </p:spPr>
        <p:txBody>
          <a:bodyPr/>
          <a:lstStyle/>
          <a:p>
            <a:pPr algn="justLow" rtl="1"/>
            <a:r>
              <a:rPr lang="fa-IR" b="0" smtClean="0">
                <a:latin typeface="Arial" pitchFamily="34" charset="0"/>
                <a:cs typeface="Arial" pitchFamily="34" charset="0"/>
              </a:rPr>
              <a:t>طبقه ی اول این بنا به رستوران ها و مغازه ها اختصاص یافته است و بقیه ی طبقات مسکونی خواهد بود. به جز طرح مدرن بنا، نحوه ی قرار گیری طبقات و تقسیم بندی آنها به شیوه ی کلاسیک است که از برخورد خطوط افقی و عمودی در نما ایجاد می شود. این پروژه تا پایان سال ۲۰۱۴ تکمیل خواهد شد</a:t>
            </a:r>
            <a:r>
              <a:rPr lang="fa-IR" smtClean="0"/>
              <a:t>.</a:t>
            </a:r>
            <a:r>
              <a:rPr lang="en-US" smtClean="0">
                <a:cs typeface="Traditional Arabic" pitchFamily="18" charset="-78"/>
              </a:rPr>
              <a:t/>
            </a:r>
            <a:br>
              <a:rPr lang="en-US" smtClean="0">
                <a:cs typeface="Traditional Arabic" pitchFamily="18" charset="-78"/>
              </a:rPr>
            </a:br>
            <a:endParaRPr lang="en-US" smtClean="0">
              <a:cs typeface="Traditional Arabic" pitchFamily="18" charset="-78"/>
            </a:endParaRPr>
          </a:p>
        </p:txBody>
      </p:sp>
      <p:pic>
        <p:nvPicPr>
          <p:cNvPr id="43011" name="Picture 2"/>
          <p:cNvPicPr>
            <a:picLocks noGrp="1" noChangeAspect="1" noChangeArrowheads="1"/>
          </p:cNvPicPr>
          <p:nvPr>
            <p:ph type="pic" idx="1"/>
          </p:nvPr>
        </p:nvPicPr>
        <p:blipFill>
          <a:blip r:embed="rId2" cstate="print"/>
          <a:srcRect b="-5"/>
          <a:stretch>
            <a:fillRect/>
          </a:stretch>
        </p:blipFill>
        <p:spPr>
          <a:xfrm rot="420000">
            <a:off x="3486150" y="1200150"/>
            <a:ext cx="4618038" cy="3930650"/>
          </a:xfrm>
          <a:noFill/>
          <a:ln w="9525">
            <a:noFill/>
            <a:miter lim="800000"/>
          </a:ln>
        </p:spPr>
      </p:pic>
    </p:spTree>
  </p:cSld>
  <p:clrMapOvr>
    <a:masterClrMapping/>
  </p:clrMapOvr>
  <p:transition>
    <p:wheel spokes="8"/>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a:xfrm>
            <a:off x="457200" y="3357563"/>
            <a:ext cx="8229600" cy="2967037"/>
          </a:xfrm>
        </p:spPr>
        <p:txBody>
          <a:bodyPr/>
          <a:lstStyle/>
          <a:p>
            <a:pPr algn="ctr"/>
            <a:r>
              <a:rPr lang="fa-IR" sz="4800" dirty="0" smtClean="0"/>
              <a:t>پایان</a:t>
            </a:r>
          </a:p>
          <a:p>
            <a:pPr algn="ctr"/>
            <a:endParaRPr lang="fa-IR" sz="4800" dirty="0" smtClean="0"/>
          </a:p>
          <a:p>
            <a:pPr algn="ctr"/>
            <a:endParaRPr lang="fa-IR" sz="4800" dirty="0" smtClean="0"/>
          </a:p>
          <a:p>
            <a:pPr algn="ctr"/>
            <a:endParaRPr lang="en-US" sz="4800" dirty="0" smtClean="0">
              <a:cs typeface="Majalla UI"/>
            </a:endParaRPr>
          </a:p>
        </p:txBody>
      </p:sp>
      <p:sp>
        <p:nvSpPr>
          <p:cNvPr id="2" name="Rectangle 1"/>
          <p:cNvSpPr/>
          <p:nvPr/>
        </p:nvSpPr>
        <p:spPr>
          <a:xfrm>
            <a:off x="2448662" y="1484784"/>
            <a:ext cx="4246675" cy="1107996"/>
          </a:xfrm>
          <a:prstGeom prst="rect">
            <a:avLst/>
          </a:prstGeom>
        </p:spPr>
        <p:txBody>
          <a:bodyPr wrap="none">
            <a:spAutoFit/>
          </a:bodyPr>
          <a:lstStyle/>
          <a:p>
            <a:pPr algn="ctr"/>
            <a:r>
              <a:rPr lang="fa-IR" sz="2800" dirty="0" smtClean="0"/>
              <a:t>ارائه ای از وبسایت من و تو معمار</a:t>
            </a:r>
          </a:p>
          <a:p>
            <a:pPr algn="ctr"/>
            <a:endParaRPr lang="fa-IR" dirty="0"/>
          </a:p>
          <a:p>
            <a:pPr algn="ctr"/>
            <a:r>
              <a:rPr lang="en-US" sz="2000" dirty="0" smtClean="0"/>
              <a:t>My-architect.ir</a:t>
            </a:r>
            <a:endParaRPr lang="fa-IR"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7</TotalTime>
  <Words>2849</Words>
  <Application>Microsoft Office PowerPoint</Application>
  <PresentationFormat>On-screen Show (4:3)</PresentationFormat>
  <Paragraphs>134</Paragraphs>
  <Slides>36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Arial</vt:lpstr>
      <vt:lpstr>Calibri</vt:lpstr>
      <vt:lpstr>Constantia</vt:lpstr>
      <vt:lpstr>Entezar     &lt;---------</vt:lpstr>
      <vt:lpstr>Majalla UI</vt:lpstr>
      <vt:lpstr>Tahoma</vt:lpstr>
      <vt:lpstr>Times New Roman</vt:lpstr>
      <vt:lpstr>Traditional Arabic</vt:lpstr>
      <vt:lpstr>Wingdings 2</vt:lpstr>
      <vt:lpstr>Flow</vt:lpstr>
      <vt:lpstr>PowerPoint Presentation</vt:lpstr>
      <vt:lpstr>هرزوگ و دمورن</vt:lpstr>
      <vt:lpstr>PowerPoint Presentation</vt:lpstr>
      <vt:lpstr>PowerPoint Presentation</vt:lpstr>
      <vt:lpstr>هرزوگ و دمورن</vt:lpstr>
      <vt:lpstr>آثار:</vt:lpstr>
      <vt:lpstr>PowerPoint Presentation</vt:lpstr>
      <vt:lpstr>PowerPoint Presentation</vt:lpstr>
      <vt:lpstr>مبانی فکری هرزوگ و دمورن</vt:lpstr>
      <vt:lpstr>مبانی فکری هرزوگ و دمورن</vt:lpstr>
      <vt:lpstr>نگاهی به اندیشه و آثار  هرتزوگ و دمورن   </vt:lpstr>
      <vt:lpstr>PowerPoint Presentation</vt:lpstr>
      <vt:lpstr>PowerPoint Presentation</vt:lpstr>
      <vt:lpstr>منتقدین چه می گویند.. </vt:lpstr>
      <vt:lpstr>استادیوم بیجینگ</vt:lpstr>
      <vt:lpstr>استادیوم ملی المپیک 2008 چین</vt:lpstr>
      <vt:lpstr>PowerPoint Presentation</vt:lpstr>
      <vt:lpstr>PowerPoint Presentation</vt:lpstr>
      <vt:lpstr>PowerPoint Presentation</vt:lpstr>
      <vt:lpstr>PowerPoint Presentation</vt:lpstr>
      <vt:lpstr>آنچه كه به نوعی سبب تمایز هرتزوگ و دمورن نسبت به معماران حرفه‌ای چون فرای اتو (Frei Otto) طراح استادیوم المپیك مونیخ، رنزو پیانو (Renzo Piano) طراح استادیوم سن نیكولا (San Nocola) در شهر باری (Bari) ایتالیا، نورمن فوستر (Norman Foster) و HOK طراح استادیوم ویمبلی (Wembley Stadium) و ... می‌كند، حضور گسترده و چشمگیر ایشان در عرصه معماری ورزشی به خصوص طراحی استادیوم می‌باشد.</vt:lpstr>
      <vt:lpstr>جزیره ی تنریفه</vt:lpstr>
      <vt:lpstr> Tenerife Espacio de las Artes (TEA) </vt:lpstr>
      <vt:lpstr> Tenerife Espacio de las Artes (TEA) </vt:lpstr>
      <vt:lpstr> Tenerife Espacio de las Artes (TEA) </vt:lpstr>
      <vt:lpstr> Tenerife Espacio de las Artes (TEA) </vt:lpstr>
      <vt:lpstr> Tenerife Espacio de las Artes (TEA) </vt:lpstr>
      <vt:lpstr> Tenerife Espacio de las Artes (TEA) </vt:lpstr>
      <vt:lpstr> Tenerife Espacio de las Artes (TEA) </vt:lpstr>
      <vt:lpstr>PowerPoint Presentation</vt:lpstr>
      <vt:lpstr>PowerPoint Presentation</vt:lpstr>
      <vt:lpstr>PowerPoint Presentation</vt:lpstr>
      <vt:lpstr>PowerPoint Presentation</vt:lpstr>
      <vt:lpstr>PowerPoint Presentation</vt:lpstr>
      <vt:lpstr>طبقه ی اول این بنا به رستوران ها و مغازه ها اختصاص یافته است و بقیه ی طبقات مسکونی خواهد بود. به جز طرح مدرن بنا، نحوه ی قرار گیری طبقات و تقسیم بندی آنها به شیوه ی کلاسیک است که از برخورد خطوط افقی و عمودی در نما ایجاد می شود. این پروژه تا پایان سال ۲۰۱۴ تکمیل خواهد شد.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ghatar</dc:creator>
  <cp:lastModifiedBy>hrp</cp:lastModifiedBy>
  <cp:revision>6</cp:revision>
  <dcterms:created xsi:type="dcterms:W3CDTF">2015-07-27T09:19:06Z</dcterms:created>
  <dcterms:modified xsi:type="dcterms:W3CDTF">2016-10-11T11:55:28Z</dcterms:modified>
</cp:coreProperties>
</file>